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176.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2"/>
  </p:notesMasterIdLst>
  <p:sldIdLst>
    <p:sldId id="364" r:id="rId2"/>
    <p:sldId id="256" r:id="rId3"/>
    <p:sldId id="422" r:id="rId4"/>
    <p:sldId id="257" r:id="rId5"/>
    <p:sldId id="365" r:id="rId6"/>
    <p:sldId id="258" r:id="rId7"/>
    <p:sldId id="424" r:id="rId8"/>
    <p:sldId id="425" r:id="rId9"/>
    <p:sldId id="426" r:id="rId10"/>
    <p:sldId id="259" r:id="rId11"/>
    <p:sldId id="369" r:id="rId12"/>
    <p:sldId id="370" r:id="rId13"/>
    <p:sldId id="408" r:id="rId14"/>
    <p:sldId id="409" r:id="rId15"/>
    <p:sldId id="374" r:id="rId16"/>
    <p:sldId id="376" r:id="rId17"/>
    <p:sldId id="265" r:id="rId18"/>
    <p:sldId id="367" r:id="rId19"/>
    <p:sldId id="368" r:id="rId20"/>
    <p:sldId id="260" r:id="rId21"/>
    <p:sldId id="366" r:id="rId22"/>
    <p:sldId id="321" r:id="rId23"/>
    <p:sldId id="261" r:id="rId24"/>
    <p:sldId id="262" r:id="rId25"/>
    <p:sldId id="263" r:id="rId26"/>
    <p:sldId id="266" r:id="rId27"/>
    <p:sldId id="267" r:id="rId28"/>
    <p:sldId id="434" r:id="rId29"/>
    <p:sldId id="435" r:id="rId30"/>
    <p:sldId id="436" r:id="rId31"/>
    <p:sldId id="437" r:id="rId32"/>
    <p:sldId id="264" r:id="rId33"/>
    <p:sldId id="386" r:id="rId34"/>
    <p:sldId id="411" r:id="rId35"/>
    <p:sldId id="412" r:id="rId36"/>
    <p:sldId id="414" r:id="rId37"/>
    <p:sldId id="465" r:id="rId38"/>
    <p:sldId id="466" r:id="rId39"/>
    <p:sldId id="268" r:id="rId40"/>
    <p:sldId id="387" r:id="rId41"/>
    <p:sldId id="461" r:id="rId42"/>
    <p:sldId id="462" r:id="rId43"/>
    <p:sldId id="463" r:id="rId44"/>
    <p:sldId id="464" r:id="rId45"/>
    <p:sldId id="388" r:id="rId46"/>
    <p:sldId id="389" r:id="rId47"/>
    <p:sldId id="390" r:id="rId48"/>
    <p:sldId id="391" r:id="rId49"/>
    <p:sldId id="270" r:id="rId50"/>
    <p:sldId id="271" r:id="rId51"/>
    <p:sldId id="269" r:id="rId52"/>
    <p:sldId id="272" r:id="rId53"/>
    <p:sldId id="273" r:id="rId54"/>
    <p:sldId id="274" r:id="rId55"/>
    <p:sldId id="275" r:id="rId56"/>
    <p:sldId id="356" r:id="rId57"/>
    <p:sldId id="357" r:id="rId58"/>
    <p:sldId id="358" r:id="rId59"/>
    <p:sldId id="359" r:id="rId60"/>
    <p:sldId id="360" r:id="rId61"/>
    <p:sldId id="427" r:id="rId62"/>
    <p:sldId id="428" r:id="rId63"/>
    <p:sldId id="276" r:id="rId64"/>
    <p:sldId id="347" r:id="rId65"/>
    <p:sldId id="277" r:id="rId66"/>
    <p:sldId id="323" r:id="rId67"/>
    <p:sldId id="325" r:id="rId68"/>
    <p:sldId id="326" r:id="rId69"/>
    <p:sldId id="329" r:id="rId70"/>
    <p:sldId id="328" r:id="rId71"/>
    <p:sldId id="279" r:id="rId72"/>
    <p:sldId id="322" r:id="rId73"/>
    <p:sldId id="280" r:id="rId74"/>
    <p:sldId id="324" r:id="rId75"/>
    <p:sldId id="281" r:id="rId76"/>
    <p:sldId id="413" r:id="rId77"/>
    <p:sldId id="415" r:id="rId78"/>
    <p:sldId id="467" r:id="rId79"/>
    <p:sldId id="416" r:id="rId80"/>
    <p:sldId id="455" r:id="rId81"/>
    <p:sldId id="456" r:id="rId82"/>
    <p:sldId id="457" r:id="rId83"/>
    <p:sldId id="458" r:id="rId84"/>
    <p:sldId id="451" r:id="rId85"/>
    <p:sldId id="452" r:id="rId86"/>
    <p:sldId id="453" r:id="rId87"/>
    <p:sldId id="454" r:id="rId88"/>
    <p:sldId id="460" r:id="rId89"/>
    <p:sldId id="459" r:id="rId90"/>
    <p:sldId id="397" r:id="rId91"/>
    <p:sldId id="440" r:id="rId92"/>
    <p:sldId id="332" r:id="rId93"/>
    <p:sldId id="333" r:id="rId94"/>
    <p:sldId id="282" r:id="rId95"/>
    <p:sldId id="400" r:id="rId96"/>
    <p:sldId id="450" r:id="rId97"/>
    <p:sldId id="401" r:id="rId98"/>
    <p:sldId id="403" r:id="rId99"/>
    <p:sldId id="405" r:id="rId100"/>
    <p:sldId id="406" r:id="rId101"/>
    <p:sldId id="283" r:id="rId102"/>
    <p:sldId id="284" r:id="rId103"/>
    <p:sldId id="285" r:id="rId104"/>
    <p:sldId id="330" r:id="rId105"/>
    <p:sldId id="352" r:id="rId106"/>
    <p:sldId id="353" r:id="rId107"/>
    <p:sldId id="331" r:id="rId108"/>
    <p:sldId id="334" r:id="rId109"/>
    <p:sldId id="286" r:id="rId110"/>
    <p:sldId id="336" r:id="rId111"/>
    <p:sldId id="378" r:id="rId112"/>
    <p:sldId id="393" r:id="rId113"/>
    <p:sldId id="468" r:id="rId114"/>
    <p:sldId id="469" r:id="rId115"/>
    <p:sldId id="470" r:id="rId116"/>
    <p:sldId id="471" r:id="rId117"/>
    <p:sldId id="472" r:id="rId118"/>
    <p:sldId id="394" r:id="rId119"/>
    <p:sldId id="395" r:id="rId120"/>
    <p:sldId id="335" r:id="rId121"/>
    <p:sldId id="354" r:id="rId122"/>
    <p:sldId id="337" r:id="rId123"/>
    <p:sldId id="338" r:id="rId124"/>
    <p:sldId id="339" r:id="rId125"/>
    <p:sldId id="417" r:id="rId126"/>
    <p:sldId id="340" r:id="rId127"/>
    <p:sldId id="341" r:id="rId128"/>
    <p:sldId id="287" r:id="rId129"/>
    <p:sldId id="288" r:id="rId130"/>
    <p:sldId id="289" r:id="rId131"/>
    <p:sldId id="343" r:id="rId132"/>
    <p:sldId id="290" r:id="rId133"/>
    <p:sldId id="344" r:id="rId134"/>
    <p:sldId id="295" r:id="rId135"/>
    <p:sldId id="291" r:id="rId136"/>
    <p:sldId id="294" r:id="rId137"/>
    <p:sldId id="292" r:id="rId138"/>
    <p:sldId id="293" r:id="rId139"/>
    <p:sldId id="296" r:id="rId140"/>
    <p:sldId id="407" r:id="rId141"/>
    <p:sldId id="297" r:id="rId142"/>
    <p:sldId id="355" r:id="rId143"/>
    <p:sldId id="304" r:id="rId144"/>
    <p:sldId id="298" r:id="rId145"/>
    <p:sldId id="299" r:id="rId146"/>
    <p:sldId id="418" r:id="rId147"/>
    <p:sldId id="419" r:id="rId148"/>
    <p:sldId id="420" r:id="rId149"/>
    <p:sldId id="421" r:id="rId150"/>
    <p:sldId id="300" r:id="rId151"/>
    <p:sldId id="301" r:id="rId152"/>
    <p:sldId id="302" r:id="rId153"/>
    <p:sldId id="303" r:id="rId154"/>
    <p:sldId id="305" r:id="rId155"/>
    <p:sldId id="306" r:id="rId156"/>
    <p:sldId id="307" r:id="rId157"/>
    <p:sldId id="438" r:id="rId158"/>
    <p:sldId id="439" r:id="rId159"/>
    <p:sldId id="308" r:id="rId160"/>
    <p:sldId id="309" r:id="rId161"/>
    <p:sldId id="363" r:id="rId162"/>
    <p:sldId id="310" r:id="rId163"/>
    <p:sldId id="346" r:id="rId164"/>
    <p:sldId id="311" r:id="rId165"/>
    <p:sldId id="312" r:id="rId166"/>
    <p:sldId id="361" r:id="rId167"/>
    <p:sldId id="362" r:id="rId168"/>
    <p:sldId id="313" r:id="rId169"/>
    <p:sldId id="314" r:id="rId170"/>
    <p:sldId id="315" r:id="rId171"/>
    <p:sldId id="441" r:id="rId172"/>
    <p:sldId id="442" r:id="rId173"/>
    <p:sldId id="443" r:id="rId174"/>
    <p:sldId id="444" r:id="rId175"/>
    <p:sldId id="445" r:id="rId176"/>
    <p:sldId id="473" r:id="rId177"/>
    <p:sldId id="446" r:id="rId178"/>
    <p:sldId id="447" r:id="rId179"/>
    <p:sldId id="448" r:id="rId180"/>
    <p:sldId id="449" r:id="rId1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snapVertSplitter="1" vertBarState="minimized" horzBarState="maximized">
    <p:restoredLeft sz="15620"/>
    <p:restoredTop sz="94660"/>
  </p:normalViewPr>
  <p:slideViewPr>
    <p:cSldViewPr>
      <p:cViewPr varScale="1">
        <p:scale>
          <a:sx n="89" d="100"/>
          <a:sy n="89" d="100"/>
        </p:scale>
        <p:origin x="-218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700"/>
    </p:cViewPr>
  </p:sorterViewPr>
  <p:notesViewPr>
    <p:cSldViewPr>
      <p:cViewPr varScale="1">
        <p:scale>
          <a:sx n="67" d="100"/>
          <a:sy n="67" d="100"/>
        </p:scale>
        <p:origin x="-3258"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B80CF3-2183-448B-A191-B34A1DD5D81F}" type="datetimeFigureOut">
              <a:rPr lang="en-US" smtClean="0"/>
              <a:pPr/>
              <a:t>5/12/2019</a:t>
            </a:fld>
            <a:endParaRPr 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44BFD9-951D-4691-929D-18008C99D2F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7E815809-2C2B-4452-AAD8-E7BAEFF71A84}" type="datetimeFigureOut">
              <a:rPr lang="en-US" smtClean="0"/>
              <a:pPr/>
              <a:t>5/12/2019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012E41CC-A72F-41BB-BCF0-7E7BFAC2F49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7E815809-2C2B-4452-AAD8-E7BAEFF71A84}" type="datetimeFigureOut">
              <a:rPr lang="en-US" smtClean="0"/>
              <a:pPr/>
              <a:t>5/12/2019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012E41CC-A72F-41BB-BCF0-7E7BFAC2F49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7E815809-2C2B-4452-AAD8-E7BAEFF71A84}" type="datetimeFigureOut">
              <a:rPr lang="en-US" smtClean="0"/>
              <a:pPr/>
              <a:t>5/12/2019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012E41CC-A72F-41BB-BCF0-7E7BFAC2F49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7E815809-2C2B-4452-AAD8-E7BAEFF71A84}" type="datetimeFigureOut">
              <a:rPr lang="en-US" smtClean="0"/>
              <a:pPr/>
              <a:t>5/12/2019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012E41CC-A72F-41BB-BCF0-7E7BFAC2F49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E815809-2C2B-4452-AAD8-E7BAEFF71A84}" type="datetimeFigureOut">
              <a:rPr lang="en-US" smtClean="0"/>
              <a:pPr/>
              <a:t>5/12/2019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012E41CC-A72F-41BB-BCF0-7E7BFAC2F49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7E815809-2C2B-4452-AAD8-E7BAEFF71A84}" type="datetimeFigureOut">
              <a:rPr lang="en-US" smtClean="0"/>
              <a:pPr/>
              <a:t>5/12/2019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012E41CC-A72F-41BB-BCF0-7E7BFAC2F49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7E815809-2C2B-4452-AAD8-E7BAEFF71A84}" type="datetimeFigureOut">
              <a:rPr lang="en-US" smtClean="0"/>
              <a:pPr/>
              <a:t>5/12/2019</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012E41CC-A72F-41BB-BCF0-7E7BFAC2F49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7E815809-2C2B-4452-AAD8-E7BAEFF71A84}" type="datetimeFigureOut">
              <a:rPr lang="en-US" smtClean="0"/>
              <a:pPr/>
              <a:t>5/12/2019</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012E41CC-A72F-41BB-BCF0-7E7BFAC2F49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815809-2C2B-4452-AAD8-E7BAEFF71A84}" type="datetimeFigureOut">
              <a:rPr lang="en-US" smtClean="0"/>
              <a:pPr/>
              <a:t>5/12/2019</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012E41CC-A72F-41BB-BCF0-7E7BFAC2F49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E815809-2C2B-4452-AAD8-E7BAEFF71A84}" type="datetimeFigureOut">
              <a:rPr lang="en-US" smtClean="0"/>
              <a:pPr/>
              <a:t>5/12/2019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012E41CC-A72F-41BB-BCF0-7E7BFAC2F49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E815809-2C2B-4452-AAD8-E7BAEFF71A84}" type="datetimeFigureOut">
              <a:rPr lang="en-US" smtClean="0"/>
              <a:pPr/>
              <a:t>5/12/2019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012E41CC-A72F-41BB-BCF0-7E7BFAC2F49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815809-2C2B-4452-AAD8-E7BAEFF71A84}" type="datetimeFigureOut">
              <a:rPr lang="en-US" smtClean="0"/>
              <a:pPr/>
              <a:t>5/12/2019</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E41CC-A72F-41BB-BCF0-7E7BFAC2F49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ideo" Target="file:///C:\Users\&#31243;\Desktop\&#29983;&#29289;&#21147;&#23398;\Long%20bone%20compact%20bone%20and%20spongy%20bone.mp4" TargetMode="Externa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7.xml"/><Relationship Id="rId5" Type="http://schemas.openxmlformats.org/officeDocument/2006/relationships/image" Target="../media/image147.jpeg"/><Relationship Id="rId4" Type="http://schemas.openxmlformats.org/officeDocument/2006/relationships/image" Target="../media/image146.jpeg"/></Relationships>
</file>

<file path=ppt/slides/_rels/slide11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12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image" Target="../media/image167.jpeg"/></Relationships>
</file>

<file path=ppt/slides/_rels/slide12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38.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09.gif"/><Relationship Id="rId2" Type="http://schemas.openxmlformats.org/officeDocument/2006/relationships/image" Target="../media/image208.png"/><Relationship Id="rId1" Type="http://schemas.openxmlformats.org/officeDocument/2006/relationships/slideLayout" Target="../slideLayouts/slideLayout7.xml"/><Relationship Id="rId4" Type="http://schemas.openxmlformats.org/officeDocument/2006/relationships/image" Target="../media/image210.jpeg"/></Relationships>
</file>

<file path=ppt/slides/_rels/slide15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5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5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7.xml"/><Relationship Id="rId4" Type="http://schemas.openxmlformats.org/officeDocument/2006/relationships/image" Target="../media/image231.png"/></Relationships>
</file>

<file path=ppt/slides/_rels/slide16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 Id="rId4" Type="http://schemas.openxmlformats.org/officeDocument/2006/relationships/image" Target="../media/image234.png"/></Relationships>
</file>

<file path=ppt/slides/_rels/slide166.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7.xml"/><Relationship Id="rId5" Type="http://schemas.openxmlformats.org/officeDocument/2006/relationships/image" Target="../media/image239.png"/><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 Id="rId4" Type="http://schemas.openxmlformats.org/officeDocument/2006/relationships/image" Target="../media/image243.png"/></Relationships>
</file>

<file path=ppt/slides/_rels/slide17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9.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jpe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8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bone7"/>
          <p:cNvPicPr>
            <a:picLocks noChangeAspect="1" noChangeArrowheads="1"/>
          </p:cNvPicPr>
          <p:nvPr/>
        </p:nvPicPr>
        <p:blipFill>
          <a:blip r:embed="rId2"/>
          <a:srcRect/>
          <a:stretch>
            <a:fillRect/>
          </a:stretch>
        </p:blipFill>
        <p:spPr bwMode="auto">
          <a:xfrm>
            <a:off x="2500298" y="1142984"/>
            <a:ext cx="4151313" cy="5562600"/>
          </a:xfrm>
          <a:prstGeom prst="rect">
            <a:avLst/>
          </a:prstGeom>
          <a:noFill/>
          <a:ln w="9525">
            <a:solidFill>
              <a:srgbClr val="0000FF"/>
            </a:solidFill>
            <a:miter lim="800000"/>
            <a:headEnd/>
            <a:tailEnd/>
          </a:ln>
        </p:spPr>
      </p:pic>
      <p:pic>
        <p:nvPicPr>
          <p:cNvPr id="3" name="Picture 2"/>
          <p:cNvPicPr>
            <a:picLocks noChangeAspect="1" noChangeArrowheads="1"/>
          </p:cNvPicPr>
          <p:nvPr/>
        </p:nvPicPr>
        <p:blipFill>
          <a:blip r:embed="rId3"/>
          <a:srcRect/>
          <a:stretch>
            <a:fillRect/>
          </a:stretch>
        </p:blipFill>
        <p:spPr bwMode="auto">
          <a:xfrm>
            <a:off x="1142976" y="214290"/>
            <a:ext cx="6581775" cy="933450"/>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357158" y="285728"/>
            <a:ext cx="8303515" cy="2071702"/>
          </a:xfrm>
          <a:prstGeom prst="rect">
            <a:avLst/>
          </a:prstGeom>
          <a:noFill/>
          <a:ln w="9525">
            <a:noFill/>
            <a:miter lim="800000"/>
            <a:headEnd/>
            <a:tailEnd/>
          </a:ln>
          <a:effectLst/>
        </p:spPr>
      </p:pic>
      <p:pic>
        <p:nvPicPr>
          <p:cNvPr id="3" name="Long bone compact bone and spongy bone.mp4">
            <a:hlinkClick r:id="" action="ppaction://media"/>
          </p:cNvPr>
          <p:cNvPicPr>
            <a:picLocks noRot="1" noChangeAspect="1"/>
          </p:cNvPicPr>
          <p:nvPr>
            <a:videoFile r:link="rId1"/>
          </p:nvPr>
        </p:nvPicPr>
        <p:blipFill>
          <a:blip r:embed="rId4"/>
          <a:stretch>
            <a:fillRect/>
          </a:stretch>
        </p:blipFill>
        <p:spPr>
          <a:xfrm>
            <a:off x="1643042" y="2571744"/>
            <a:ext cx="5286412" cy="3964809"/>
          </a:xfrm>
          <a:prstGeom prst="rect">
            <a:avLst/>
          </a:prstGeom>
        </p:spPr>
      </p:pic>
      <p:sp>
        <p:nvSpPr>
          <p:cNvPr id="4" name="矩形 3"/>
          <p:cNvSpPr/>
          <p:nvPr/>
        </p:nvSpPr>
        <p:spPr>
          <a:xfrm>
            <a:off x="3143240" y="0"/>
            <a:ext cx="877163" cy="369332"/>
          </a:xfrm>
          <a:prstGeom prst="rect">
            <a:avLst/>
          </a:prstGeom>
        </p:spPr>
        <p:txBody>
          <a:bodyPr wrap="none">
            <a:spAutoFit/>
          </a:bodyPr>
          <a:lstStyle/>
          <a:p>
            <a:r>
              <a:rPr lang="en-US" dirty="0" err="1" smtClean="0"/>
              <a:t>骨重塑</a:t>
            </a:r>
            <a:endParaRPr lang="en-US" dirty="0"/>
          </a:p>
        </p:txBody>
      </p:sp>
      <p:sp>
        <p:nvSpPr>
          <p:cNvPr id="5" name="矩形 4"/>
          <p:cNvSpPr/>
          <p:nvPr/>
        </p:nvSpPr>
        <p:spPr>
          <a:xfrm>
            <a:off x="4071934" y="0"/>
            <a:ext cx="877163" cy="369332"/>
          </a:xfrm>
          <a:prstGeom prst="rect">
            <a:avLst/>
          </a:prstGeom>
        </p:spPr>
        <p:txBody>
          <a:bodyPr wrap="none">
            <a:spAutoFit/>
          </a:bodyPr>
          <a:lstStyle/>
          <a:p>
            <a:r>
              <a:rPr lang="zh-CN" altLang="en-US" dirty="0" smtClean="0">
                <a:solidFill>
                  <a:srgbClr val="FF0000"/>
                </a:solidFill>
                <a:latin typeface="黑体" pitchFamily="2" charset="-122"/>
                <a:ea typeface="黑体" pitchFamily="2" charset="-122"/>
              </a:rPr>
              <a:t>骨再生</a:t>
            </a:r>
            <a:endParaRPr lang="en-US" dirty="0"/>
          </a:p>
        </p:txBody>
      </p:sp>
      <p:sp>
        <p:nvSpPr>
          <p:cNvPr id="6" name="矩形 5"/>
          <p:cNvSpPr/>
          <p:nvPr/>
        </p:nvSpPr>
        <p:spPr>
          <a:xfrm>
            <a:off x="5929322" y="1142984"/>
            <a:ext cx="1107996" cy="369332"/>
          </a:xfrm>
          <a:prstGeom prst="rect">
            <a:avLst/>
          </a:prstGeom>
        </p:spPr>
        <p:txBody>
          <a:bodyPr wrap="none">
            <a:spAutoFit/>
          </a:bodyPr>
          <a:lstStyle/>
          <a:p>
            <a:r>
              <a:rPr lang="zh-CN" altLang="en-US" dirty="0" smtClean="0">
                <a:solidFill>
                  <a:schemeClr val="accent2"/>
                </a:solidFill>
                <a:latin typeface="黑体" pitchFamily="2" charset="-122"/>
                <a:ea typeface="黑体" pitchFamily="2" charset="-122"/>
              </a:rPr>
              <a:t>成骨细胞</a:t>
            </a:r>
            <a:endParaRPr lang="en-US" dirty="0"/>
          </a:p>
        </p:txBody>
      </p:sp>
      <p:sp>
        <p:nvSpPr>
          <p:cNvPr id="7" name="矩形 6"/>
          <p:cNvSpPr/>
          <p:nvPr/>
        </p:nvSpPr>
        <p:spPr>
          <a:xfrm>
            <a:off x="5929322" y="1571612"/>
            <a:ext cx="1223412" cy="369332"/>
          </a:xfrm>
          <a:prstGeom prst="rect">
            <a:avLst/>
          </a:prstGeom>
        </p:spPr>
        <p:txBody>
          <a:bodyPr wrap="none">
            <a:spAutoFit/>
          </a:bodyPr>
          <a:lstStyle/>
          <a:p>
            <a:r>
              <a:rPr lang="zh-CN" altLang="en-US" dirty="0" smtClean="0">
                <a:solidFill>
                  <a:schemeClr val="accent2"/>
                </a:solidFill>
                <a:latin typeface="黑体" pitchFamily="2" charset="-122"/>
                <a:ea typeface="黑体" pitchFamily="2" charset="-122"/>
              </a:rPr>
              <a:t>破骨细胞</a:t>
            </a:r>
            <a:r>
              <a:rPr lang="ja-JP" altLang="en-US" dirty="0" smtClean="0">
                <a:solidFill>
                  <a:schemeClr val="accent2"/>
                </a:solidFill>
                <a:latin typeface="黑体" pitchFamily="2" charset="-122"/>
                <a:ea typeface="黑体" pitchFamily="2" charset="-122"/>
              </a:rPr>
              <a:t> </a:t>
            </a:r>
            <a:endParaRPr lang="en-US" dirty="0"/>
          </a:p>
        </p:txBody>
      </p:sp>
      <p:sp>
        <p:nvSpPr>
          <p:cNvPr id="8" name="矩形 7"/>
          <p:cNvSpPr/>
          <p:nvPr/>
        </p:nvSpPr>
        <p:spPr>
          <a:xfrm>
            <a:off x="7643834" y="1857364"/>
            <a:ext cx="877163" cy="369332"/>
          </a:xfrm>
          <a:prstGeom prst="rect">
            <a:avLst/>
          </a:prstGeom>
        </p:spPr>
        <p:txBody>
          <a:bodyPr wrap="none">
            <a:spAutoFit/>
          </a:bodyPr>
          <a:lstStyle/>
          <a:p>
            <a:r>
              <a:rPr lang="zh-CN" altLang="en-US" dirty="0" smtClean="0">
                <a:solidFill>
                  <a:schemeClr val="accent2"/>
                </a:solidFill>
                <a:latin typeface="黑体" pitchFamily="2" charset="-122"/>
                <a:ea typeface="黑体" pitchFamily="2" charset="-122"/>
              </a:rPr>
              <a:t>骨细胞</a:t>
            </a:r>
            <a:endParaRPr 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571472" y="1000108"/>
            <a:ext cx="8143932" cy="4247317"/>
          </a:xfrm>
          <a:prstGeom prst="rect">
            <a:avLst/>
          </a:prstGeom>
          <a:noFill/>
          <a:ln w="9525">
            <a:noFill/>
            <a:miter lim="800000"/>
            <a:headEnd/>
            <a:tailEnd/>
          </a:ln>
          <a:effectLst/>
        </p:spPr>
        <p:txBody>
          <a:bodyPr wrap="square">
            <a:spAutoFit/>
          </a:bodyPr>
          <a:lstStyle/>
          <a:p>
            <a:pPr>
              <a:lnSpc>
                <a:spcPct val="150000"/>
              </a:lnSpc>
            </a:pPr>
            <a:r>
              <a:rPr lang="zh-CN" altLang="en-US" dirty="0"/>
              <a:t> </a:t>
            </a:r>
            <a:r>
              <a:rPr lang="zh-CN" altLang="en-US" sz="2000" dirty="0" smtClean="0">
                <a:latin typeface="黑体" pitchFamily="2" charset="-122"/>
                <a:ea typeface="黑体" pitchFamily="2" charset="-122"/>
              </a:rPr>
              <a:t>在</a:t>
            </a:r>
            <a:r>
              <a:rPr lang="zh-CN" altLang="en-US" sz="2000" dirty="0">
                <a:latin typeface="黑体" pitchFamily="2" charset="-122"/>
                <a:ea typeface="黑体" pitchFamily="2" charset="-122"/>
              </a:rPr>
              <a:t>一般情况下，如果因疲劳而使骨产生细小裂纹时,由于活体骨骼具有自我修复能力,因而活骨的疲劳寿命要比尸骨长，从而保证人体可以长期运动和反复受力。但是这种自行修复的能力也是有一定限度的，过度的疲劳导致永久性的损伤。</a:t>
            </a:r>
            <a:r>
              <a:rPr lang="ja-JP" altLang="en-US" sz="2000" dirty="0">
                <a:latin typeface="黑体" pitchFamily="2" charset="-122"/>
                <a:ea typeface="黑体" pitchFamily="2" charset="-122"/>
              </a:rPr>
              <a:t> </a:t>
            </a:r>
            <a:endParaRPr lang="en-US" altLang="ja-JP" sz="2000" dirty="0" smtClean="0">
              <a:latin typeface="黑体" pitchFamily="2" charset="-122"/>
              <a:ea typeface="黑体" pitchFamily="2" charset="-122"/>
            </a:endParaRPr>
          </a:p>
          <a:p>
            <a:pPr>
              <a:lnSpc>
                <a:spcPct val="150000"/>
              </a:lnSpc>
            </a:pPr>
            <a:endParaRPr lang="en-US" altLang="ja-JP" sz="2000" dirty="0" smtClean="0">
              <a:latin typeface="黑体" pitchFamily="2" charset="-122"/>
              <a:ea typeface="黑体" pitchFamily="2" charset="-122"/>
            </a:endParaRPr>
          </a:p>
          <a:p>
            <a:pPr>
              <a:lnSpc>
                <a:spcPct val="150000"/>
              </a:lnSpc>
            </a:pPr>
            <a:r>
              <a:rPr lang="zh-CN" altLang="en-US" sz="2000" dirty="0" smtClean="0"/>
              <a:t> </a:t>
            </a:r>
            <a:r>
              <a:rPr lang="zh-CN" altLang="en-US" sz="2000" dirty="0" smtClean="0">
                <a:latin typeface="黑体" pitchFamily="2" charset="-122"/>
                <a:ea typeface="黑体" pitchFamily="2" charset="-122"/>
              </a:rPr>
              <a:t>疲劳骨折往往发生在持续过度活动的部位，这种持续过度活动使肌肉疲劳，收缩乏力，导致它们积累能量的能力和抵消应力的能力大大减弱。随之发生的骨应力分布变化使骨受到的应力异常增高，疲劳损伤逐渐积累，最终导致骨折。</a:t>
            </a:r>
            <a:endParaRPr lang="ja-JP" altLang="en-US" sz="2000"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14282" y="214290"/>
            <a:ext cx="2705100" cy="5429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428596" y="1285860"/>
            <a:ext cx="8072494" cy="3918914"/>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857224" y="5072074"/>
            <a:ext cx="7629525" cy="1552575"/>
          </a:xfrm>
          <a:prstGeom prst="rect">
            <a:avLst/>
          </a:prstGeom>
          <a:noFill/>
          <a:ln w="9525">
            <a:noFill/>
            <a:miter lim="800000"/>
            <a:headEnd/>
            <a:tailEnd/>
          </a:ln>
          <a:effectLst/>
        </p:spPr>
      </p:pic>
      <p:pic>
        <p:nvPicPr>
          <p:cNvPr id="54273" name="Picture 1"/>
          <p:cNvPicPr>
            <a:picLocks noChangeAspect="1" noChangeArrowheads="1"/>
          </p:cNvPicPr>
          <p:nvPr/>
        </p:nvPicPr>
        <p:blipFill>
          <a:blip r:embed="rId5"/>
          <a:srcRect/>
          <a:stretch>
            <a:fillRect/>
          </a:stretch>
        </p:blipFill>
        <p:spPr bwMode="auto">
          <a:xfrm>
            <a:off x="1214414" y="714356"/>
            <a:ext cx="7715304" cy="6772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142976" y="142852"/>
            <a:ext cx="6643734" cy="4068084"/>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000100" y="4276725"/>
            <a:ext cx="7791450" cy="2581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643042" y="642918"/>
            <a:ext cx="5400675" cy="96202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714348" y="1857364"/>
            <a:ext cx="7677150" cy="2124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714356"/>
            <a:ext cx="2286016" cy="347918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2406650" y="142852"/>
            <a:ext cx="6737350" cy="4368800"/>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2428860" y="4572008"/>
            <a:ext cx="6565900" cy="635000"/>
          </a:xfrm>
          <a:prstGeom prst="rect">
            <a:avLst/>
          </a:prstGeom>
          <a:noFill/>
          <a:ln w="9525">
            <a:noFill/>
            <a:miter lim="800000"/>
            <a:headEnd/>
            <a:tailEnd/>
          </a:ln>
          <a:effectLst/>
        </p:spPr>
      </p:pic>
      <p:sp>
        <p:nvSpPr>
          <p:cNvPr id="5" name="矩形 4"/>
          <p:cNvSpPr/>
          <p:nvPr/>
        </p:nvSpPr>
        <p:spPr>
          <a:xfrm>
            <a:off x="4429124" y="4929198"/>
            <a:ext cx="450059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28596" y="785794"/>
            <a:ext cx="8277225"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33425" y="1262063"/>
            <a:ext cx="7677150" cy="4333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642910" y="714356"/>
            <a:ext cx="7835497" cy="3714776"/>
          </a:xfrm>
          <a:prstGeom prst="rect">
            <a:avLst/>
          </a:prstGeom>
          <a:noFill/>
          <a:ln w="9525">
            <a:noFill/>
            <a:miter lim="800000"/>
            <a:headEnd/>
            <a:tailEnd/>
          </a:ln>
          <a:effectLst/>
        </p:spPr>
      </p:pic>
      <p:sp>
        <p:nvSpPr>
          <p:cNvPr id="3" name="矩形 2"/>
          <p:cNvSpPr/>
          <p:nvPr/>
        </p:nvSpPr>
        <p:spPr>
          <a:xfrm>
            <a:off x="6858016" y="4143380"/>
            <a:ext cx="164307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3"/>
          <a:srcRect/>
          <a:stretch>
            <a:fillRect/>
          </a:stretch>
        </p:blipFill>
        <p:spPr bwMode="auto">
          <a:xfrm>
            <a:off x="1071538" y="5072074"/>
            <a:ext cx="6429375" cy="981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p:cNvPicPr>
            <a:picLocks noChangeAspect="1" noChangeArrowheads="1"/>
          </p:cNvPicPr>
          <p:nvPr/>
        </p:nvPicPr>
        <p:blipFill>
          <a:blip r:embed="rId2"/>
          <a:srcRect/>
          <a:stretch>
            <a:fillRect/>
          </a:stretch>
        </p:blipFill>
        <p:spPr bwMode="auto">
          <a:xfrm>
            <a:off x="1500166" y="142852"/>
            <a:ext cx="4614717" cy="3782166"/>
          </a:xfrm>
          <a:prstGeom prst="rect">
            <a:avLst/>
          </a:prstGeom>
          <a:noFill/>
        </p:spPr>
      </p:pic>
      <p:pic>
        <p:nvPicPr>
          <p:cNvPr id="1026" name="Picture 2"/>
          <p:cNvPicPr>
            <a:picLocks noChangeAspect="1" noChangeArrowheads="1"/>
          </p:cNvPicPr>
          <p:nvPr/>
        </p:nvPicPr>
        <p:blipFill>
          <a:blip r:embed="rId3"/>
          <a:srcRect/>
          <a:stretch>
            <a:fillRect/>
          </a:stretch>
        </p:blipFill>
        <p:spPr bwMode="auto">
          <a:xfrm>
            <a:off x="857224" y="4286256"/>
            <a:ext cx="7553325" cy="1562100"/>
          </a:xfrm>
          <a:prstGeom prst="rect">
            <a:avLst/>
          </a:prstGeom>
          <a:noFill/>
          <a:ln w="9525">
            <a:noFill/>
            <a:miter lim="800000"/>
            <a:headEnd/>
            <a:tailEnd/>
          </a:ln>
          <a:effectLst/>
        </p:spPr>
      </p:pic>
      <p:sp>
        <p:nvSpPr>
          <p:cNvPr id="4" name="矩形 3"/>
          <p:cNvSpPr/>
          <p:nvPr/>
        </p:nvSpPr>
        <p:spPr>
          <a:xfrm>
            <a:off x="714348" y="4286256"/>
            <a:ext cx="5786478"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85720" y="214290"/>
            <a:ext cx="5448300" cy="523875"/>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642910" y="928670"/>
            <a:ext cx="7667625" cy="280035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2854961" y="3429000"/>
            <a:ext cx="6289039" cy="3214710"/>
          </a:xfrm>
          <a:prstGeom prst="rect">
            <a:avLst/>
          </a:prstGeom>
          <a:noFill/>
          <a:ln w="9525">
            <a:noFill/>
            <a:miter lim="800000"/>
            <a:headEnd/>
            <a:tailEnd/>
          </a:ln>
          <a:effectLst/>
        </p:spPr>
      </p:pic>
      <p:pic>
        <p:nvPicPr>
          <p:cNvPr id="3074" name="Picture 2"/>
          <p:cNvPicPr>
            <a:picLocks noChangeAspect="1" noChangeArrowheads="1"/>
          </p:cNvPicPr>
          <p:nvPr/>
        </p:nvPicPr>
        <p:blipFill>
          <a:blip r:embed="rId5"/>
          <a:srcRect/>
          <a:stretch>
            <a:fillRect/>
          </a:stretch>
        </p:blipFill>
        <p:spPr bwMode="auto">
          <a:xfrm>
            <a:off x="714348" y="6172200"/>
            <a:ext cx="7620000" cy="68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57158" y="285728"/>
            <a:ext cx="8305800" cy="2123658"/>
          </a:xfrm>
          <a:prstGeom prst="rect">
            <a:avLst/>
          </a:prstGeom>
          <a:noFill/>
          <a:ln w="9525">
            <a:noFill/>
            <a:miter lim="800000"/>
            <a:headEnd/>
            <a:tailEnd/>
          </a:ln>
          <a:effectLst/>
        </p:spPr>
        <p:txBody>
          <a:bodyPr>
            <a:spAutoFit/>
          </a:bodyPr>
          <a:lstStyle/>
          <a:p>
            <a:r>
              <a:rPr lang="zh-CN" altLang="en-US" sz="4400" dirty="0" smtClean="0">
                <a:solidFill>
                  <a:srgbClr val="660066"/>
                </a:solidFill>
                <a:latin typeface="黑体" pitchFamily="2" charset="-122"/>
                <a:ea typeface="黑体" pitchFamily="2" charset="-122"/>
              </a:rPr>
              <a:t>四</a:t>
            </a:r>
            <a:r>
              <a:rPr lang="zh-CN" altLang="en-US" sz="4400" dirty="0">
                <a:solidFill>
                  <a:srgbClr val="660066"/>
                </a:solidFill>
                <a:latin typeface="黑体" pitchFamily="2" charset="-122"/>
                <a:ea typeface="黑体" pitchFamily="2" charset="-122"/>
              </a:rPr>
              <a:t>种</a:t>
            </a:r>
            <a:r>
              <a:rPr lang="zh-CN" altLang="en-US" sz="4400" dirty="0" smtClean="0">
                <a:solidFill>
                  <a:srgbClr val="660066"/>
                </a:solidFill>
                <a:latin typeface="黑体" pitchFamily="2" charset="-122"/>
                <a:ea typeface="黑体" pitchFamily="2" charset="-122"/>
              </a:rPr>
              <a:t>骨细胞 </a:t>
            </a:r>
            <a:r>
              <a:rPr lang="en-US" altLang="zh-CN" sz="4400" dirty="0" smtClean="0">
                <a:solidFill>
                  <a:srgbClr val="660066"/>
                </a:solidFill>
                <a:latin typeface="黑体" pitchFamily="2" charset="-122"/>
                <a:ea typeface="黑体" pitchFamily="2" charset="-122"/>
              </a:rPr>
              <a:t>:</a:t>
            </a:r>
            <a:r>
              <a:rPr lang="zh-CN" altLang="en-US" sz="4400" dirty="0" smtClean="0">
                <a:solidFill>
                  <a:schemeClr val="accent2"/>
                </a:solidFill>
                <a:latin typeface="黑体" pitchFamily="2" charset="-122"/>
                <a:ea typeface="黑体" pitchFamily="2" charset="-122"/>
              </a:rPr>
              <a:t>  </a:t>
            </a:r>
            <a:r>
              <a:rPr lang="zh-CN" altLang="en-US" sz="4400" dirty="0">
                <a:solidFill>
                  <a:schemeClr val="accent2"/>
                </a:solidFill>
                <a:latin typeface="黑体" pitchFamily="2" charset="-122"/>
                <a:ea typeface="黑体" pitchFamily="2" charset="-122"/>
              </a:rPr>
              <a:t>骨祖</a:t>
            </a:r>
            <a:r>
              <a:rPr lang="zh-CN" altLang="en-US" sz="4400" dirty="0" smtClean="0">
                <a:solidFill>
                  <a:schemeClr val="accent2"/>
                </a:solidFill>
                <a:latin typeface="黑体" pitchFamily="2" charset="-122"/>
                <a:ea typeface="黑体" pitchFamily="2" charset="-122"/>
              </a:rPr>
              <a:t>细胞</a:t>
            </a:r>
            <a:r>
              <a:rPr lang="en-US" altLang="zh-CN" sz="4400" dirty="0" smtClean="0">
                <a:solidFill>
                  <a:schemeClr val="accent2"/>
                </a:solidFill>
                <a:latin typeface="黑体" pitchFamily="2" charset="-122"/>
                <a:ea typeface="黑体" pitchFamily="2" charset="-122"/>
              </a:rPr>
              <a:t>;</a:t>
            </a:r>
            <a:r>
              <a:rPr lang="zh-CN" altLang="en-US" sz="4400" dirty="0" smtClean="0">
                <a:solidFill>
                  <a:schemeClr val="accent2"/>
                </a:solidFill>
                <a:latin typeface="黑体" pitchFamily="2" charset="-122"/>
                <a:ea typeface="黑体" pitchFamily="2" charset="-122"/>
              </a:rPr>
              <a:t> 成骨细胞</a:t>
            </a:r>
            <a:r>
              <a:rPr lang="en-US" altLang="zh-CN" sz="4400" dirty="0" smtClean="0">
                <a:solidFill>
                  <a:schemeClr val="accent2"/>
                </a:solidFill>
                <a:latin typeface="黑体" pitchFamily="2" charset="-122"/>
                <a:ea typeface="黑体" pitchFamily="2" charset="-122"/>
              </a:rPr>
              <a:t>;</a:t>
            </a:r>
            <a:r>
              <a:rPr lang="zh-CN" altLang="en-US" sz="4400" dirty="0" smtClean="0">
                <a:solidFill>
                  <a:schemeClr val="accent2"/>
                </a:solidFill>
                <a:latin typeface="黑体" pitchFamily="2" charset="-122"/>
                <a:ea typeface="黑体" pitchFamily="2" charset="-122"/>
              </a:rPr>
              <a:t>  骨细胞</a:t>
            </a:r>
            <a:r>
              <a:rPr lang="en-US" altLang="zh-CN" sz="4400" dirty="0" smtClean="0">
                <a:solidFill>
                  <a:schemeClr val="accent2"/>
                </a:solidFill>
                <a:latin typeface="黑体" pitchFamily="2" charset="-122"/>
                <a:ea typeface="黑体" pitchFamily="2" charset="-122"/>
              </a:rPr>
              <a:t>;</a:t>
            </a:r>
            <a:r>
              <a:rPr lang="zh-CN" altLang="en-US" sz="4400" dirty="0" smtClean="0">
                <a:solidFill>
                  <a:schemeClr val="accent2"/>
                </a:solidFill>
                <a:latin typeface="黑体" pitchFamily="2" charset="-122"/>
                <a:ea typeface="黑体" pitchFamily="2" charset="-122"/>
              </a:rPr>
              <a:t>  </a:t>
            </a:r>
            <a:r>
              <a:rPr lang="zh-CN" altLang="en-US" sz="4400" dirty="0">
                <a:solidFill>
                  <a:schemeClr val="accent2"/>
                </a:solidFill>
                <a:latin typeface="黑体" pitchFamily="2" charset="-122"/>
                <a:ea typeface="黑体" pitchFamily="2" charset="-122"/>
              </a:rPr>
              <a:t>破骨细胞</a:t>
            </a:r>
            <a:r>
              <a:rPr lang="ja-JP" altLang="en-US" sz="4400" dirty="0">
                <a:solidFill>
                  <a:schemeClr val="accent2"/>
                </a:solidFill>
                <a:latin typeface="黑体" pitchFamily="2" charset="-122"/>
                <a:ea typeface="黑体" pitchFamily="2" charset="-122"/>
              </a:rPr>
              <a:t> </a:t>
            </a:r>
            <a:endParaRPr lang="zh-CN" altLang="en-US" sz="4400" dirty="0">
              <a:solidFill>
                <a:schemeClr val="accent2"/>
              </a:solidFill>
              <a:latin typeface="黑体" pitchFamily="2" charset="-122"/>
              <a:ea typeface="黑体" pitchFamily="2" charset="-122"/>
            </a:endParaRPr>
          </a:p>
          <a:p>
            <a:endParaRPr lang="zh-CN" altLang="en-US" sz="4400" dirty="0"/>
          </a:p>
        </p:txBody>
      </p:sp>
      <p:sp>
        <p:nvSpPr>
          <p:cNvPr id="4" name="Text Box 3"/>
          <p:cNvSpPr txBox="1">
            <a:spLocks noChangeArrowheads="1"/>
          </p:cNvSpPr>
          <p:nvPr/>
        </p:nvSpPr>
        <p:spPr bwMode="auto">
          <a:xfrm>
            <a:off x="142844" y="2143116"/>
            <a:ext cx="8763000" cy="4228850"/>
          </a:xfrm>
          <a:prstGeom prst="rect">
            <a:avLst/>
          </a:prstGeom>
          <a:noFill/>
          <a:ln w="9525">
            <a:noFill/>
            <a:miter lim="800000"/>
            <a:headEnd/>
            <a:tailEnd/>
          </a:ln>
          <a:effectLst/>
        </p:spPr>
        <p:txBody>
          <a:bodyPr>
            <a:spAutoFit/>
          </a:bodyPr>
          <a:lstStyle/>
          <a:p>
            <a:pPr>
              <a:lnSpc>
                <a:spcPct val="160000"/>
              </a:lnSpc>
            </a:pPr>
            <a:r>
              <a:rPr lang="zh-CN" altLang="en-US" sz="2800" dirty="0" smtClean="0">
                <a:latin typeface="黑体" pitchFamily="2" charset="-122"/>
                <a:ea typeface="黑体" pitchFamily="2" charset="-122"/>
              </a:rPr>
              <a:t>四</a:t>
            </a:r>
            <a:r>
              <a:rPr lang="zh-CN" altLang="en-US" sz="2800" dirty="0">
                <a:latin typeface="黑体" pitchFamily="2" charset="-122"/>
                <a:ea typeface="黑体" pitchFamily="2" charset="-122"/>
              </a:rPr>
              <a:t>种细胞在不同的生物力学环境中能相互转化，互相配合而吸收旧骨质，产生新骨质。</a:t>
            </a:r>
          </a:p>
          <a:p>
            <a:pPr>
              <a:lnSpc>
                <a:spcPct val="160000"/>
              </a:lnSpc>
            </a:pPr>
            <a:r>
              <a:rPr lang="zh-CN" altLang="en-US" sz="2800" dirty="0">
                <a:solidFill>
                  <a:srgbClr val="660066"/>
                </a:solidFill>
                <a:latin typeface="黑体" pitchFamily="2" charset="-122"/>
                <a:ea typeface="黑体" pitchFamily="2" charset="-122"/>
              </a:rPr>
              <a:t>骨祖细胞：骨组织的干细胞，位于骨膜内，可分化成为成骨细胞和成软骨细胞。分化方向取决于所处的部位和所受的刺激性质。例如，当骨</a:t>
            </a:r>
            <a:r>
              <a:rPr lang="zh-CN" altLang="en-US" sz="2800" dirty="0" smtClean="0">
                <a:solidFill>
                  <a:srgbClr val="660066"/>
                </a:solidFill>
                <a:latin typeface="黑体" pitchFamily="2" charset="-122"/>
                <a:ea typeface="黑体" pitchFamily="2" charset="-122"/>
              </a:rPr>
              <a:t>生长 改建</a:t>
            </a:r>
            <a:r>
              <a:rPr lang="zh-CN" altLang="en-US" sz="2800" dirty="0">
                <a:solidFill>
                  <a:srgbClr val="660066"/>
                </a:solidFill>
                <a:latin typeface="黑体" pitchFamily="2" charset="-122"/>
                <a:ea typeface="黑体" pitchFamily="2" charset="-122"/>
              </a:rPr>
              <a:t>或骨折修复时，骨祖细胞活跃，不断分裂、分化为成骨细胞。</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28596" y="1000108"/>
            <a:ext cx="8205565" cy="207170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643174" y="285728"/>
            <a:ext cx="3238523" cy="5715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28600" y="228600"/>
            <a:ext cx="8458200" cy="5262979"/>
          </a:xfrm>
          <a:prstGeom prst="rect">
            <a:avLst/>
          </a:prstGeom>
          <a:noFill/>
          <a:ln w="9525">
            <a:noFill/>
            <a:miter lim="800000"/>
            <a:headEnd/>
            <a:tailEnd/>
          </a:ln>
          <a:effectLst/>
        </p:spPr>
        <p:txBody>
          <a:bodyPr>
            <a:spAutoFit/>
          </a:bodyPr>
          <a:lstStyle/>
          <a:p>
            <a:pPr algn="just">
              <a:lnSpc>
                <a:spcPct val="150000"/>
              </a:lnSpc>
            </a:pPr>
            <a:r>
              <a:rPr lang="zh-CN" altLang="en-US" sz="2800" dirty="0">
                <a:latin typeface="黑体" pitchFamily="2" charset="-122"/>
                <a:ea typeface="黑体" pitchFamily="2" charset="-122"/>
              </a:rPr>
              <a:t>    从骨的结构而言，经过生物优化过程，具有最优力学性能，即</a:t>
            </a:r>
            <a:r>
              <a:rPr lang="zh-CN" altLang="en-US" sz="2800" dirty="0">
                <a:solidFill>
                  <a:srgbClr val="990099"/>
                </a:solidFill>
                <a:latin typeface="黑体" pitchFamily="2" charset="-122"/>
                <a:ea typeface="黑体" pitchFamily="2" charset="-122"/>
              </a:rPr>
              <a:t>优化为最大的强度、最省的材料、最轻的重量。</a:t>
            </a:r>
            <a:r>
              <a:rPr lang="zh-CN" altLang="en-US" sz="2800" dirty="0">
                <a:latin typeface="黑体" pitchFamily="2" charset="-122"/>
                <a:ea typeface="黑体" pitchFamily="2" charset="-122"/>
              </a:rPr>
              <a:t>如：</a:t>
            </a:r>
            <a:endParaRPr lang="zh-CN" altLang="en-US" sz="2800" dirty="0">
              <a:solidFill>
                <a:srgbClr val="990099"/>
              </a:solidFill>
              <a:latin typeface="黑体" pitchFamily="2" charset="-122"/>
              <a:ea typeface="黑体" pitchFamily="2" charset="-122"/>
            </a:endParaRPr>
          </a:p>
          <a:p>
            <a:pPr algn="just">
              <a:lnSpc>
                <a:spcPct val="150000"/>
              </a:lnSpc>
            </a:pPr>
            <a:r>
              <a:rPr lang="zh-CN" altLang="en-US" dirty="0">
                <a:latin typeface="黑体" pitchFamily="2" charset="-122"/>
                <a:ea typeface="黑体" pitchFamily="2" charset="-122"/>
              </a:rPr>
              <a:t>   </a:t>
            </a:r>
            <a:r>
              <a:rPr lang="zh-CN" altLang="en-US" dirty="0">
                <a:solidFill>
                  <a:srgbClr val="336600"/>
                </a:solidFill>
                <a:latin typeface="黑体" pitchFamily="2" charset="-122"/>
                <a:ea typeface="黑体" pitchFamily="2" charset="-122"/>
              </a:rPr>
              <a:t>骨</a:t>
            </a:r>
            <a:r>
              <a:rPr lang="zh-CN" altLang="en-US" sz="2800" dirty="0">
                <a:latin typeface="黑体" pitchFamily="2" charset="-122"/>
                <a:ea typeface="黑体" pitchFamily="2" charset="-122"/>
              </a:rPr>
              <a:t>的空心结构，硬质骨（密质骨）集中在外面，密质骨的弹性模量比松质骨大10倍。</a:t>
            </a:r>
          </a:p>
          <a:p>
            <a:pPr algn="just">
              <a:lnSpc>
                <a:spcPct val="150000"/>
              </a:lnSpc>
            </a:pPr>
            <a:r>
              <a:rPr lang="zh-CN" altLang="en-US" sz="2800" dirty="0">
                <a:latin typeface="黑体" pitchFamily="2" charset="-122"/>
                <a:ea typeface="黑体" pitchFamily="2" charset="-122"/>
              </a:rPr>
              <a:t> </a:t>
            </a:r>
            <a:r>
              <a:rPr lang="zh-CN" altLang="en-US" sz="2800" dirty="0" smtClean="0">
                <a:latin typeface="黑体" pitchFamily="2" charset="-122"/>
                <a:ea typeface="黑体" pitchFamily="2" charset="-122"/>
              </a:rPr>
              <a:t> </a:t>
            </a:r>
            <a:r>
              <a:rPr lang="zh-CN" altLang="en-US" dirty="0" smtClean="0">
                <a:latin typeface="黑体" pitchFamily="2" charset="-122"/>
                <a:ea typeface="黑体" pitchFamily="2" charset="-122"/>
              </a:rPr>
              <a:t>密</a:t>
            </a:r>
            <a:r>
              <a:rPr lang="zh-CN" altLang="en-US" sz="2800" dirty="0">
                <a:latin typeface="黑体" pitchFamily="2" charset="-122"/>
                <a:ea typeface="黑体" pitchFamily="2" charset="-122"/>
              </a:rPr>
              <a:t>质骨内部的的哈佛氏孔可以阻止表面裂纹的向内延伸。</a:t>
            </a:r>
          </a:p>
          <a:p>
            <a:pPr algn="just">
              <a:lnSpc>
                <a:spcPct val="150000"/>
              </a:lnSpc>
            </a:pPr>
            <a:r>
              <a:rPr lang="zh-CN" altLang="en-US" dirty="0">
                <a:latin typeface="黑体" pitchFamily="2" charset="-122"/>
                <a:ea typeface="黑体" pitchFamily="2" charset="-122"/>
              </a:rPr>
              <a:t>   松</a:t>
            </a:r>
            <a:r>
              <a:rPr lang="zh-CN" altLang="en-US" sz="2800" dirty="0">
                <a:latin typeface="黑体" pitchFamily="2" charset="-122"/>
                <a:ea typeface="黑体" pitchFamily="2" charset="-122"/>
              </a:rPr>
              <a:t>质骨的多孔结构可吸收、储存能量。</a:t>
            </a:r>
            <a:endParaRPr lang="ja-JP" altLang="en-US" sz="2800"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3286116" y="571480"/>
            <a:ext cx="2771764" cy="646331"/>
          </a:xfrm>
          <a:prstGeom prst="rect">
            <a:avLst/>
          </a:prstGeom>
          <a:noFill/>
          <a:ln w="9525">
            <a:noFill/>
            <a:miter lim="800000"/>
            <a:headEnd/>
            <a:tailEnd/>
          </a:ln>
          <a:effectLst/>
        </p:spPr>
        <p:txBody>
          <a:bodyPr wrap="square">
            <a:spAutoFit/>
          </a:bodyPr>
          <a:lstStyle/>
          <a:p>
            <a:pPr algn="ctr"/>
            <a:r>
              <a:rPr lang="zh-CN" altLang="en-US" sz="3600" dirty="0" smtClean="0">
                <a:latin typeface="黑体" pitchFamily="2" charset="-122"/>
                <a:ea typeface="黑体" pitchFamily="2" charset="-122"/>
              </a:rPr>
              <a:t>骨</a:t>
            </a:r>
            <a:r>
              <a:rPr lang="zh-CN" altLang="en-US" sz="3600" dirty="0">
                <a:latin typeface="黑体" pitchFamily="2" charset="-122"/>
                <a:ea typeface="黑体" pitchFamily="2" charset="-122"/>
              </a:rPr>
              <a:t>的重建</a:t>
            </a:r>
            <a:endParaRPr lang="zh-CN" altLang="en-US" sz="3600" dirty="0"/>
          </a:p>
        </p:txBody>
      </p:sp>
      <p:sp>
        <p:nvSpPr>
          <p:cNvPr id="190467" name="Text Box 3"/>
          <p:cNvSpPr txBox="1">
            <a:spLocks noChangeArrowheads="1"/>
          </p:cNvSpPr>
          <p:nvPr/>
        </p:nvSpPr>
        <p:spPr bwMode="auto">
          <a:xfrm>
            <a:off x="228600" y="1600200"/>
            <a:ext cx="8610600" cy="4592638"/>
          </a:xfrm>
          <a:prstGeom prst="rect">
            <a:avLst/>
          </a:prstGeom>
          <a:noFill/>
          <a:ln w="9525">
            <a:noFill/>
            <a:miter lim="800000"/>
            <a:headEnd/>
            <a:tailEnd/>
          </a:ln>
          <a:effectLst/>
        </p:spPr>
        <p:txBody>
          <a:bodyPr>
            <a:spAutoFit/>
          </a:bodyPr>
          <a:lstStyle/>
          <a:p>
            <a:pPr>
              <a:lnSpc>
                <a:spcPct val="180000"/>
              </a:lnSpc>
            </a:pPr>
            <a:r>
              <a:rPr lang="zh-CN" altLang="en-US"/>
              <a:t>    </a:t>
            </a:r>
            <a:r>
              <a:rPr lang="zh-CN" altLang="en-US" sz="3200">
                <a:latin typeface="黑体" pitchFamily="2" charset="-122"/>
                <a:ea typeface="黑体" pitchFamily="2" charset="-122"/>
              </a:rPr>
              <a:t>骨具有重建能力，通过改变其大小、形状和结构来适应外界的力学要求。这种骨能够随着应力的作用水平变化而获得或丢失松质骨和密质骨的现象称为</a:t>
            </a:r>
            <a:r>
              <a:rPr lang="en-US" altLang="zh-CN" sz="3200">
                <a:latin typeface="黑体" pitchFamily="2" charset="-122"/>
                <a:ea typeface="黑体" pitchFamily="2" charset="-122"/>
              </a:rPr>
              <a:t>Wolff</a:t>
            </a:r>
            <a:r>
              <a:rPr lang="zh-CN" altLang="en-US" sz="3200">
                <a:latin typeface="黑体" pitchFamily="2" charset="-122"/>
                <a:ea typeface="黑体" pitchFamily="2" charset="-122"/>
              </a:rPr>
              <a:t>定律，说明机械应力能影响和调节骨的重建。</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190512143154.jpg"/>
          <p:cNvPicPr>
            <a:picLocks noChangeAspect="1"/>
          </p:cNvPicPr>
          <p:nvPr/>
        </p:nvPicPr>
        <p:blipFill>
          <a:blip r:embed="rId2"/>
          <a:stretch>
            <a:fillRect/>
          </a:stretch>
        </p:blipFill>
        <p:spPr>
          <a:xfrm>
            <a:off x="0" y="642918"/>
            <a:ext cx="9144000" cy="3385429"/>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190512143200.jpg"/>
          <p:cNvPicPr>
            <a:picLocks noChangeAspect="1"/>
          </p:cNvPicPr>
          <p:nvPr/>
        </p:nvPicPr>
        <p:blipFill>
          <a:blip r:embed="rId2"/>
          <a:stretch>
            <a:fillRect/>
          </a:stretch>
        </p:blipFill>
        <p:spPr>
          <a:xfrm>
            <a:off x="1000100" y="0"/>
            <a:ext cx="7072362" cy="5061593"/>
          </a:xfrm>
          <a:prstGeom prst="rect">
            <a:avLst/>
          </a:prstGeom>
        </p:spPr>
      </p:pic>
      <p:pic>
        <p:nvPicPr>
          <p:cNvPr id="3" name="图片 2" descr="微信图片_20190512143205.jpg"/>
          <p:cNvPicPr>
            <a:picLocks noChangeAspect="1"/>
          </p:cNvPicPr>
          <p:nvPr/>
        </p:nvPicPr>
        <p:blipFill>
          <a:blip r:embed="rId3"/>
          <a:stretch>
            <a:fillRect/>
          </a:stretch>
        </p:blipFill>
        <p:spPr>
          <a:xfrm>
            <a:off x="0" y="5096049"/>
            <a:ext cx="9144000" cy="1761951"/>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190512143222.jpg"/>
          <p:cNvPicPr>
            <a:picLocks noChangeAspect="1"/>
          </p:cNvPicPr>
          <p:nvPr/>
        </p:nvPicPr>
        <p:blipFill>
          <a:blip r:embed="rId2"/>
          <a:stretch>
            <a:fillRect/>
          </a:stretch>
        </p:blipFill>
        <p:spPr>
          <a:xfrm>
            <a:off x="0" y="571480"/>
            <a:ext cx="9144000" cy="2182145"/>
          </a:xfrm>
          <a:prstGeom prst="rect">
            <a:avLst/>
          </a:prstGeom>
        </p:spPr>
      </p:pic>
      <p:pic>
        <p:nvPicPr>
          <p:cNvPr id="4" name="图片 3" descr="微信图片_20190512143230.jpg"/>
          <p:cNvPicPr>
            <a:picLocks noChangeAspect="1"/>
          </p:cNvPicPr>
          <p:nvPr/>
        </p:nvPicPr>
        <p:blipFill>
          <a:blip r:embed="rId3"/>
          <a:stretch>
            <a:fillRect/>
          </a:stretch>
        </p:blipFill>
        <p:spPr>
          <a:xfrm>
            <a:off x="0" y="2855631"/>
            <a:ext cx="6000760" cy="1168816"/>
          </a:xfrm>
          <a:prstGeom prst="rect">
            <a:avLst/>
          </a:prstGeom>
        </p:spPr>
      </p:pic>
      <p:pic>
        <p:nvPicPr>
          <p:cNvPr id="5" name="图片 4" descr="微信图片_20190512143241.jpg"/>
          <p:cNvPicPr>
            <a:picLocks noChangeAspect="1"/>
          </p:cNvPicPr>
          <p:nvPr/>
        </p:nvPicPr>
        <p:blipFill>
          <a:blip r:embed="rId4"/>
          <a:stretch>
            <a:fillRect/>
          </a:stretch>
        </p:blipFill>
        <p:spPr>
          <a:xfrm>
            <a:off x="0" y="4143380"/>
            <a:ext cx="7929586" cy="1614903"/>
          </a:xfrm>
          <a:prstGeom prst="rect">
            <a:avLst/>
          </a:prstGeom>
        </p:spPr>
      </p:pic>
      <p:pic>
        <p:nvPicPr>
          <p:cNvPr id="6" name="图片 5" descr="微信图片_20190512143248.jpg"/>
          <p:cNvPicPr>
            <a:picLocks noChangeAspect="1"/>
          </p:cNvPicPr>
          <p:nvPr/>
        </p:nvPicPr>
        <p:blipFill>
          <a:blip r:embed="rId5"/>
          <a:stretch>
            <a:fillRect/>
          </a:stretch>
        </p:blipFill>
        <p:spPr>
          <a:xfrm>
            <a:off x="0" y="5786454"/>
            <a:ext cx="8572528" cy="863967"/>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190512143254.jpg"/>
          <p:cNvPicPr>
            <a:picLocks noChangeAspect="1"/>
          </p:cNvPicPr>
          <p:nvPr/>
        </p:nvPicPr>
        <p:blipFill>
          <a:blip r:embed="rId2"/>
          <a:stretch>
            <a:fillRect/>
          </a:stretch>
        </p:blipFill>
        <p:spPr>
          <a:xfrm>
            <a:off x="0" y="850535"/>
            <a:ext cx="9144000" cy="515693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190512145111.jpg"/>
          <p:cNvPicPr>
            <a:picLocks noChangeAspect="1"/>
          </p:cNvPicPr>
          <p:nvPr/>
        </p:nvPicPr>
        <p:blipFill>
          <a:blip r:embed="rId2"/>
          <a:stretch>
            <a:fillRect/>
          </a:stretch>
        </p:blipFill>
        <p:spPr>
          <a:xfrm>
            <a:off x="0" y="850535"/>
            <a:ext cx="9144000" cy="515693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txBox="1">
            <a:spLocks noChangeArrowheads="1"/>
          </p:cNvSpPr>
          <p:nvPr/>
        </p:nvSpPr>
        <p:spPr bwMode="auto">
          <a:xfrm>
            <a:off x="762000" y="2971800"/>
            <a:ext cx="7924800" cy="3054350"/>
          </a:xfrm>
          <a:prstGeom prst="rect">
            <a:avLst/>
          </a:prstGeom>
          <a:noFill/>
          <a:ln w="9525">
            <a:noFill/>
            <a:miter lim="800000"/>
            <a:headEnd/>
            <a:tailEnd/>
          </a:ln>
          <a:effectLst/>
        </p:spPr>
        <p:txBody>
          <a:bodyPr>
            <a:spAutoFit/>
          </a:bodyPr>
          <a:lstStyle/>
          <a:p>
            <a:pPr>
              <a:lnSpc>
                <a:spcPct val="150000"/>
              </a:lnSpc>
            </a:pPr>
            <a:r>
              <a:rPr lang="zh-CN" altLang="en-US">
                <a:latin typeface="黑体" pitchFamily="2" charset="-122"/>
                <a:ea typeface="黑体" pitchFamily="2" charset="-122"/>
              </a:rPr>
              <a:t>   </a:t>
            </a:r>
            <a:r>
              <a:rPr lang="zh-CN" altLang="en-US" sz="2800">
                <a:latin typeface="黑体" pitchFamily="2" charset="-122"/>
                <a:ea typeface="黑体" pitchFamily="2" charset="-122"/>
              </a:rPr>
              <a:t>骨量和身体的重量呈正比关系，身体越重，对应的骨量越多。</a:t>
            </a:r>
          </a:p>
          <a:p>
            <a:pPr>
              <a:lnSpc>
                <a:spcPct val="150000"/>
              </a:lnSpc>
            </a:pPr>
            <a:r>
              <a:rPr lang="zh-CN" altLang="en-US" sz="2800">
                <a:latin typeface="黑体" pitchFamily="2" charset="-122"/>
                <a:ea typeface="黑体" pitchFamily="2" charset="-122"/>
              </a:rPr>
              <a:t>    相反长期处于失重状态会导致承重骨发生骨量丢失。</a:t>
            </a:r>
          </a:p>
        </p:txBody>
      </p:sp>
      <p:sp>
        <p:nvSpPr>
          <p:cNvPr id="191491" name="Rectangle 3"/>
          <p:cNvSpPr>
            <a:spLocks noChangeArrowheads="1"/>
          </p:cNvSpPr>
          <p:nvPr/>
        </p:nvSpPr>
        <p:spPr bwMode="auto">
          <a:xfrm>
            <a:off x="609600" y="914400"/>
            <a:ext cx="2936875" cy="641350"/>
          </a:xfrm>
          <a:prstGeom prst="rect">
            <a:avLst/>
          </a:prstGeom>
          <a:noFill/>
          <a:ln w="9525">
            <a:noFill/>
            <a:miter lim="800000"/>
            <a:headEnd/>
            <a:tailEnd/>
          </a:ln>
          <a:effectLst/>
        </p:spPr>
        <p:txBody>
          <a:bodyPr wrap="none">
            <a:spAutoFit/>
          </a:bodyPr>
          <a:lstStyle/>
          <a:p>
            <a:r>
              <a:rPr lang="zh-CN" altLang="en-US">
                <a:latin typeface="黑体" pitchFamily="2" charset="-122"/>
                <a:ea typeface="黑体" pitchFamily="2" charset="-122"/>
              </a:rPr>
              <a:t>骨骼肌的活动</a:t>
            </a:r>
          </a:p>
        </p:txBody>
      </p:sp>
      <p:sp>
        <p:nvSpPr>
          <p:cNvPr id="191492" name="Rectangle 4"/>
          <p:cNvSpPr>
            <a:spLocks noChangeArrowheads="1"/>
          </p:cNvSpPr>
          <p:nvPr/>
        </p:nvSpPr>
        <p:spPr bwMode="auto">
          <a:xfrm>
            <a:off x="1600200" y="1828800"/>
            <a:ext cx="1101725" cy="641350"/>
          </a:xfrm>
          <a:prstGeom prst="rect">
            <a:avLst/>
          </a:prstGeom>
          <a:noFill/>
          <a:ln w="9525">
            <a:noFill/>
            <a:miter lim="800000"/>
            <a:headEnd/>
            <a:tailEnd/>
          </a:ln>
          <a:effectLst/>
        </p:spPr>
        <p:txBody>
          <a:bodyPr wrap="none">
            <a:spAutoFit/>
          </a:bodyPr>
          <a:lstStyle/>
          <a:p>
            <a:r>
              <a:rPr lang="zh-CN" altLang="en-US">
                <a:latin typeface="黑体" pitchFamily="2" charset="-122"/>
                <a:ea typeface="黑体" pitchFamily="2" charset="-122"/>
              </a:rPr>
              <a:t>重力</a:t>
            </a:r>
          </a:p>
        </p:txBody>
      </p:sp>
      <p:sp>
        <p:nvSpPr>
          <p:cNvPr id="191493" name="Rectangle 5"/>
          <p:cNvSpPr>
            <a:spLocks noChangeArrowheads="1"/>
          </p:cNvSpPr>
          <p:nvPr/>
        </p:nvSpPr>
        <p:spPr bwMode="auto">
          <a:xfrm>
            <a:off x="6324600" y="1290638"/>
            <a:ext cx="1409700" cy="823912"/>
          </a:xfrm>
          <a:prstGeom prst="rect">
            <a:avLst/>
          </a:prstGeom>
          <a:noFill/>
          <a:ln w="9525">
            <a:noFill/>
            <a:miter lim="800000"/>
            <a:headEnd/>
            <a:tailEnd/>
          </a:ln>
          <a:effectLst/>
        </p:spPr>
        <p:txBody>
          <a:bodyPr wrap="none">
            <a:spAutoFit/>
          </a:bodyPr>
          <a:lstStyle/>
          <a:p>
            <a:r>
              <a:rPr lang="zh-CN" altLang="en-US" sz="4800">
                <a:latin typeface="黑体" pitchFamily="2" charset="-122"/>
                <a:ea typeface="黑体" pitchFamily="2" charset="-122"/>
              </a:rPr>
              <a:t>骨骼</a:t>
            </a:r>
          </a:p>
        </p:txBody>
      </p:sp>
      <p:sp>
        <p:nvSpPr>
          <p:cNvPr id="191494" name="Rectangle 6"/>
          <p:cNvSpPr>
            <a:spLocks noChangeArrowheads="1"/>
          </p:cNvSpPr>
          <p:nvPr/>
        </p:nvSpPr>
        <p:spPr bwMode="auto">
          <a:xfrm>
            <a:off x="4038600" y="1447800"/>
            <a:ext cx="898525" cy="519113"/>
          </a:xfrm>
          <a:prstGeom prst="rect">
            <a:avLst/>
          </a:prstGeom>
          <a:noFill/>
          <a:ln w="9525">
            <a:noFill/>
            <a:miter lim="800000"/>
            <a:headEnd/>
            <a:tailEnd/>
          </a:ln>
          <a:effectLst/>
        </p:spPr>
        <p:txBody>
          <a:bodyPr wrap="none">
            <a:spAutoFit/>
          </a:bodyPr>
          <a:lstStyle/>
          <a:p>
            <a:r>
              <a:rPr lang="zh-CN" altLang="en-US" sz="2800">
                <a:solidFill>
                  <a:srgbClr val="660033"/>
                </a:solidFill>
                <a:latin typeface="黑体" pitchFamily="2" charset="-122"/>
                <a:ea typeface="黑体" pitchFamily="2" charset="-122"/>
              </a:rPr>
              <a:t>加载</a:t>
            </a:r>
          </a:p>
        </p:txBody>
      </p:sp>
      <p:sp>
        <p:nvSpPr>
          <p:cNvPr id="191497" name="Line 9"/>
          <p:cNvSpPr>
            <a:spLocks noChangeShapeType="1"/>
          </p:cNvSpPr>
          <p:nvPr/>
        </p:nvSpPr>
        <p:spPr bwMode="auto">
          <a:xfrm>
            <a:off x="3810000" y="1295400"/>
            <a:ext cx="1600200" cy="0"/>
          </a:xfrm>
          <a:prstGeom prst="line">
            <a:avLst/>
          </a:prstGeom>
          <a:noFill/>
          <a:ln w="9525">
            <a:noFill/>
            <a:round/>
            <a:headEnd/>
            <a:tailEnd type="triangle" w="med" len="med"/>
          </a:ln>
          <a:effectLst/>
        </p:spPr>
        <p:txBody>
          <a:bodyPr>
            <a:spAutoFit/>
          </a:bodyPr>
          <a:lstStyle/>
          <a:p>
            <a:endParaRPr lang="en-US"/>
          </a:p>
        </p:txBody>
      </p:sp>
      <p:sp>
        <p:nvSpPr>
          <p:cNvPr id="191498" name="AutoShape 10"/>
          <p:cNvSpPr>
            <a:spLocks noChangeArrowheads="1"/>
          </p:cNvSpPr>
          <p:nvPr/>
        </p:nvSpPr>
        <p:spPr bwMode="auto">
          <a:xfrm>
            <a:off x="3810000" y="1219200"/>
            <a:ext cx="1905000" cy="152400"/>
          </a:xfrm>
          <a:prstGeom prst="rightArrow">
            <a:avLst>
              <a:gd name="adj1" fmla="val 50000"/>
              <a:gd name="adj2" fmla="val 312500"/>
            </a:avLst>
          </a:prstGeom>
          <a:solidFill>
            <a:srgbClr val="800080"/>
          </a:solidFill>
          <a:ln w="9525">
            <a:solidFill>
              <a:srgbClr val="800080"/>
            </a:solidFill>
            <a:miter lim="800000"/>
            <a:headEnd/>
            <a:tailEnd/>
          </a:ln>
          <a:effectLst/>
        </p:spPr>
        <p:txBody>
          <a:bodyPr wrap="none" anchor="ctr">
            <a:spAutoFit/>
          </a:bodyPr>
          <a:lstStyle/>
          <a:p>
            <a:endParaRPr lang="en-US"/>
          </a:p>
        </p:txBody>
      </p:sp>
      <p:sp>
        <p:nvSpPr>
          <p:cNvPr id="191499" name="AutoShape 11"/>
          <p:cNvSpPr>
            <a:spLocks noChangeArrowheads="1"/>
          </p:cNvSpPr>
          <p:nvPr/>
        </p:nvSpPr>
        <p:spPr bwMode="auto">
          <a:xfrm>
            <a:off x="3810000" y="2133600"/>
            <a:ext cx="1905000" cy="152400"/>
          </a:xfrm>
          <a:prstGeom prst="rightArrow">
            <a:avLst>
              <a:gd name="adj1" fmla="val 50000"/>
              <a:gd name="adj2" fmla="val 312500"/>
            </a:avLst>
          </a:prstGeom>
          <a:solidFill>
            <a:srgbClr val="800080"/>
          </a:solidFill>
          <a:ln w="9525">
            <a:solidFill>
              <a:srgbClr val="800080"/>
            </a:solidFill>
            <a:miter lim="800000"/>
            <a:headEnd/>
            <a:tailEnd/>
          </a:ln>
          <a:effec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14480" y="285728"/>
            <a:ext cx="6329378" cy="523220"/>
          </a:xfrm>
          <a:prstGeom prst="rect">
            <a:avLst/>
          </a:prstGeom>
          <a:noFill/>
          <a:ln w="9525">
            <a:noFill/>
            <a:miter lim="800000"/>
            <a:headEnd/>
            <a:tailEnd/>
          </a:ln>
          <a:effectLst/>
        </p:spPr>
        <p:txBody>
          <a:bodyPr wrap="square">
            <a:spAutoFit/>
          </a:bodyPr>
          <a:lstStyle/>
          <a:p>
            <a:r>
              <a:rPr lang="zh-CN" altLang="en-US" sz="2800" dirty="0">
                <a:latin typeface="黑体" pitchFamily="2" charset="-122"/>
                <a:ea typeface="黑体" pitchFamily="2" charset="-122"/>
              </a:rPr>
              <a:t>废用和活动减少状态对骨骼是有害</a:t>
            </a:r>
            <a:r>
              <a:rPr lang="zh-CN" altLang="en-US" sz="2800" dirty="0" smtClean="0">
                <a:latin typeface="黑体" pitchFamily="2" charset="-122"/>
                <a:ea typeface="黑体" pitchFamily="2" charset="-122"/>
              </a:rPr>
              <a:t>的</a:t>
            </a:r>
            <a:endParaRPr lang="zh-CN" altLang="en-US" sz="2800" dirty="0">
              <a:latin typeface="黑体" pitchFamily="2" charset="-122"/>
              <a:ea typeface="黑体" pitchFamily="2" charset="-122"/>
            </a:endParaRPr>
          </a:p>
        </p:txBody>
      </p:sp>
      <p:pic>
        <p:nvPicPr>
          <p:cNvPr id="196611" name="Picture 3"/>
          <p:cNvPicPr>
            <a:picLocks noChangeAspect="1" noChangeArrowheads="1"/>
          </p:cNvPicPr>
          <p:nvPr/>
        </p:nvPicPr>
        <p:blipFill>
          <a:blip r:embed="rId2"/>
          <a:srcRect/>
          <a:stretch>
            <a:fillRect/>
          </a:stretch>
        </p:blipFill>
        <p:spPr bwMode="auto">
          <a:xfrm>
            <a:off x="2214546" y="1142984"/>
            <a:ext cx="4508500" cy="4359275"/>
          </a:xfrm>
          <a:prstGeom prst="rect">
            <a:avLst/>
          </a:prstGeom>
          <a:noFill/>
          <a:ln w="9525">
            <a:noFill/>
            <a:miter lim="800000"/>
            <a:headEnd/>
            <a:tailEnd/>
          </a:ln>
          <a:effectLst/>
        </p:spPr>
      </p:pic>
      <p:sp>
        <p:nvSpPr>
          <p:cNvPr id="196612" name="Text Box 4"/>
          <p:cNvSpPr txBox="1">
            <a:spLocks noChangeArrowheads="1"/>
          </p:cNvSpPr>
          <p:nvPr/>
        </p:nvSpPr>
        <p:spPr bwMode="auto">
          <a:xfrm>
            <a:off x="430213" y="5805488"/>
            <a:ext cx="8713787" cy="579437"/>
          </a:xfrm>
          <a:prstGeom prst="rect">
            <a:avLst/>
          </a:prstGeom>
          <a:noFill/>
          <a:ln w="9525">
            <a:noFill/>
            <a:miter lim="800000"/>
            <a:headEnd/>
            <a:tailEnd/>
          </a:ln>
          <a:effectLst/>
        </p:spPr>
        <p:txBody>
          <a:bodyPr>
            <a:spAutoFit/>
          </a:bodyPr>
          <a:lstStyle/>
          <a:p>
            <a:r>
              <a:rPr lang="zh-CN" altLang="en-US" sz="3200">
                <a:latin typeface="黑体" pitchFamily="2" charset="-122"/>
                <a:ea typeface="黑体" pitchFamily="2" charset="-122"/>
              </a:rPr>
              <a:t>正常组和制动组猕猴腰椎载荷－变形曲线图</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9388" y="333375"/>
            <a:ext cx="8686800" cy="6164263"/>
          </a:xfrm>
          <a:prstGeom prst="rect">
            <a:avLst/>
          </a:prstGeom>
          <a:noFill/>
          <a:ln w="9525">
            <a:noFill/>
            <a:miter lim="800000"/>
            <a:headEnd/>
            <a:tailEnd/>
          </a:ln>
          <a:effectLst/>
        </p:spPr>
        <p:txBody>
          <a:bodyPr>
            <a:spAutoFit/>
          </a:bodyPr>
          <a:lstStyle/>
          <a:p>
            <a:pPr>
              <a:lnSpc>
                <a:spcPct val="130000"/>
              </a:lnSpc>
              <a:buFontTx/>
              <a:buChar char="•"/>
            </a:pPr>
            <a:r>
              <a:rPr lang="zh-CN" altLang="en-US" sz="2800" dirty="0">
                <a:solidFill>
                  <a:srgbClr val="990099"/>
                </a:solidFill>
                <a:latin typeface="黑体" pitchFamily="2" charset="-122"/>
                <a:ea typeface="黑体" pitchFamily="2" charset="-122"/>
              </a:rPr>
              <a:t> 成骨细胞</a:t>
            </a:r>
            <a:r>
              <a:rPr lang="zh-CN" altLang="en-US" sz="2800" dirty="0">
                <a:latin typeface="黑体" pitchFamily="2" charset="-122"/>
                <a:ea typeface="黑体" pitchFamily="2" charset="-122"/>
              </a:rPr>
              <a:t>的功能是合成分泌胶原、钙化基质。  </a:t>
            </a:r>
          </a:p>
          <a:p>
            <a:pPr>
              <a:lnSpc>
                <a:spcPct val="130000"/>
              </a:lnSpc>
              <a:buFontTx/>
              <a:buChar char="•"/>
            </a:pPr>
            <a:r>
              <a:rPr lang="zh-CN" altLang="en-US" sz="2800" dirty="0">
                <a:latin typeface="黑体" pitchFamily="2" charset="-122"/>
                <a:ea typeface="黑体" pitchFamily="2" charset="-122"/>
              </a:rPr>
              <a:t> 其数量、形状、合成分泌功能受应力环境影响，如</a:t>
            </a:r>
          </a:p>
          <a:p>
            <a:pPr>
              <a:lnSpc>
                <a:spcPct val="130000"/>
              </a:lnSpc>
            </a:pPr>
            <a:r>
              <a:rPr lang="zh-CN" altLang="en-US" sz="2800" dirty="0">
                <a:latin typeface="黑体" pitchFamily="2" charset="-122"/>
                <a:ea typeface="黑体" pitchFamily="2" charset="-122"/>
              </a:rPr>
              <a:t>  应力的性质、大小、频率等，它还受年龄、遗传、</a:t>
            </a:r>
          </a:p>
          <a:p>
            <a:pPr>
              <a:lnSpc>
                <a:spcPct val="130000"/>
              </a:lnSpc>
            </a:pPr>
            <a:r>
              <a:rPr lang="zh-CN" altLang="en-US" sz="2800" dirty="0">
                <a:latin typeface="黑体" pitchFamily="2" charset="-122"/>
                <a:ea typeface="黑体" pitchFamily="2" charset="-122"/>
              </a:rPr>
              <a:t>  疾病、内分泌的影响。</a:t>
            </a:r>
          </a:p>
          <a:p>
            <a:pPr>
              <a:lnSpc>
                <a:spcPct val="130000"/>
              </a:lnSpc>
            </a:pPr>
            <a:r>
              <a:rPr lang="zh-CN" altLang="en-US" sz="2800" dirty="0">
                <a:latin typeface="黑体" pitchFamily="2" charset="-122"/>
                <a:ea typeface="黑体" pitchFamily="2" charset="-122"/>
              </a:rPr>
              <a:t>    在良好的力学环境下。成骨细胞数量增加，胞体增大，合成分泌功能明显增强，因此可以加速骨折愈合，使骨密度增加，刚度明显增加。</a:t>
            </a:r>
          </a:p>
          <a:p>
            <a:pPr>
              <a:lnSpc>
                <a:spcPct val="130000"/>
              </a:lnSpc>
            </a:pPr>
            <a:r>
              <a:rPr lang="zh-CN" altLang="en-US" sz="2800" dirty="0">
                <a:latin typeface="黑体" pitchFamily="2" charset="-122"/>
                <a:ea typeface="黑体" pitchFamily="2" charset="-122"/>
              </a:rPr>
              <a:t>    在有害应力或低应力环境下，骨折愈合迟缓，甚至不愈合，骨质疏松，强度下降。</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643042" y="1000108"/>
            <a:ext cx="6072230" cy="5707598"/>
          </a:xfrm>
          <a:prstGeom prst="rect">
            <a:avLst/>
          </a:prstGeom>
          <a:noFill/>
          <a:ln w="9525">
            <a:noFill/>
            <a:miter lim="800000"/>
            <a:headEnd/>
            <a:tailEnd/>
          </a:ln>
          <a:effectLst/>
        </p:spPr>
      </p:pic>
      <p:pic>
        <p:nvPicPr>
          <p:cNvPr id="5122" name="Picture 2"/>
          <p:cNvPicPr>
            <a:picLocks noChangeAspect="1" noChangeArrowheads="1"/>
          </p:cNvPicPr>
          <p:nvPr/>
        </p:nvPicPr>
        <p:blipFill>
          <a:blip r:embed="rId3"/>
          <a:srcRect/>
          <a:stretch>
            <a:fillRect/>
          </a:stretch>
        </p:blipFill>
        <p:spPr bwMode="auto">
          <a:xfrm>
            <a:off x="2357422" y="0"/>
            <a:ext cx="3104412" cy="9286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643042" y="357166"/>
            <a:ext cx="5500726" cy="3166590"/>
          </a:xfrm>
          <a:prstGeom prst="rect">
            <a:avLst/>
          </a:prstGeom>
          <a:noFill/>
          <a:ln w="9525">
            <a:noFill/>
            <a:miter lim="800000"/>
            <a:headEnd/>
            <a:tailEnd/>
          </a:ln>
          <a:effectLst/>
        </p:spPr>
      </p:pic>
      <p:pic>
        <p:nvPicPr>
          <p:cNvPr id="3" name="Picture 4"/>
          <p:cNvPicPr>
            <a:picLocks noChangeAspect="1" noChangeArrowheads="1"/>
          </p:cNvPicPr>
          <p:nvPr/>
        </p:nvPicPr>
        <p:blipFill>
          <a:blip r:embed="rId3"/>
          <a:srcRect/>
          <a:stretch>
            <a:fillRect/>
          </a:stretch>
        </p:blipFill>
        <p:spPr bwMode="auto">
          <a:xfrm>
            <a:off x="1214414" y="4071942"/>
            <a:ext cx="6762750"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428596" y="285728"/>
            <a:ext cx="3133725" cy="4762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357158" y="1071546"/>
            <a:ext cx="7724775" cy="150495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428596" y="2500306"/>
            <a:ext cx="7658100" cy="2228850"/>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428596" y="4786322"/>
            <a:ext cx="7696200" cy="167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srcRect/>
          <a:stretch>
            <a:fillRect/>
          </a:stretch>
        </p:blipFill>
        <p:spPr bwMode="auto">
          <a:xfrm>
            <a:off x="1571604" y="285728"/>
            <a:ext cx="5529280" cy="6250868"/>
          </a:xfrm>
          <a:prstGeom prst="rect">
            <a:avLst/>
          </a:prstGeom>
          <a:noFill/>
          <a:ln w="9525">
            <a:noFill/>
            <a:miter lim="800000"/>
            <a:headEnd/>
            <a:tailEnd/>
          </a:ln>
          <a:effectLst/>
        </p:spPr>
      </p:pic>
      <p:sp>
        <p:nvSpPr>
          <p:cNvPr id="3" name="矩形 2"/>
          <p:cNvSpPr/>
          <p:nvPr/>
        </p:nvSpPr>
        <p:spPr>
          <a:xfrm>
            <a:off x="1000100" y="2285992"/>
            <a:ext cx="646331" cy="369332"/>
          </a:xfrm>
          <a:prstGeom prst="rect">
            <a:avLst/>
          </a:prstGeom>
        </p:spPr>
        <p:txBody>
          <a:bodyPr wrap="none">
            <a:spAutoFit/>
          </a:bodyPr>
          <a:lstStyle/>
          <a:p>
            <a:r>
              <a:rPr lang="en-US" dirty="0" err="1" smtClean="0"/>
              <a:t>脊椎</a:t>
            </a:r>
            <a:endParaRPr lang="en-US" dirty="0"/>
          </a:p>
        </p:txBody>
      </p:sp>
      <p:sp>
        <p:nvSpPr>
          <p:cNvPr id="4" name="矩形 3"/>
          <p:cNvSpPr/>
          <p:nvPr/>
        </p:nvSpPr>
        <p:spPr>
          <a:xfrm>
            <a:off x="785786" y="1928802"/>
            <a:ext cx="877163" cy="369332"/>
          </a:xfrm>
          <a:prstGeom prst="rect">
            <a:avLst/>
          </a:prstGeom>
        </p:spPr>
        <p:txBody>
          <a:bodyPr wrap="none">
            <a:spAutoFit/>
          </a:bodyPr>
          <a:lstStyle/>
          <a:p>
            <a:r>
              <a:rPr lang="en-US" dirty="0" err="1" smtClean="0"/>
              <a:t>肩胛骨</a:t>
            </a:r>
            <a:endParaRPr lang="en-US" dirty="0"/>
          </a:p>
        </p:txBody>
      </p:sp>
      <p:sp>
        <p:nvSpPr>
          <p:cNvPr id="5" name="矩形 4"/>
          <p:cNvSpPr/>
          <p:nvPr/>
        </p:nvSpPr>
        <p:spPr>
          <a:xfrm>
            <a:off x="1000100" y="2571744"/>
            <a:ext cx="646331" cy="369332"/>
          </a:xfrm>
          <a:prstGeom prst="rect">
            <a:avLst/>
          </a:prstGeom>
        </p:spPr>
        <p:txBody>
          <a:bodyPr wrap="none">
            <a:spAutoFit/>
          </a:bodyPr>
          <a:lstStyle/>
          <a:p>
            <a:r>
              <a:rPr lang="en-US" dirty="0" err="1" smtClean="0"/>
              <a:t>骨盆</a:t>
            </a:r>
            <a:endParaRPr lang="en-US" dirty="0"/>
          </a:p>
        </p:txBody>
      </p:sp>
      <p:sp>
        <p:nvSpPr>
          <p:cNvPr id="6" name="TextBox 5"/>
          <p:cNvSpPr txBox="1"/>
          <p:nvPr/>
        </p:nvSpPr>
        <p:spPr>
          <a:xfrm>
            <a:off x="928662" y="3214686"/>
            <a:ext cx="714380" cy="369332"/>
          </a:xfrm>
          <a:prstGeom prst="rect">
            <a:avLst/>
          </a:prstGeom>
          <a:noFill/>
        </p:spPr>
        <p:txBody>
          <a:bodyPr wrap="square" rtlCol="0">
            <a:spAutoFit/>
          </a:bodyPr>
          <a:lstStyle/>
          <a:p>
            <a:r>
              <a:rPr lang="zh-CN" altLang="en-US" dirty="0" smtClean="0"/>
              <a:t>锁骨</a:t>
            </a:r>
            <a:endParaRPr lang="en-US" dirty="0"/>
          </a:p>
        </p:txBody>
      </p:sp>
      <p:sp>
        <p:nvSpPr>
          <p:cNvPr id="7" name="TextBox 6"/>
          <p:cNvSpPr txBox="1"/>
          <p:nvPr/>
        </p:nvSpPr>
        <p:spPr>
          <a:xfrm>
            <a:off x="1000100" y="4071942"/>
            <a:ext cx="714380" cy="369332"/>
          </a:xfrm>
          <a:prstGeom prst="rect">
            <a:avLst/>
          </a:prstGeom>
          <a:noFill/>
        </p:spPr>
        <p:txBody>
          <a:bodyPr wrap="square" rtlCol="0">
            <a:spAutoFit/>
          </a:bodyPr>
          <a:lstStyle/>
          <a:p>
            <a:r>
              <a:rPr lang="zh-CN" altLang="en-US" dirty="0" smtClean="0"/>
              <a:t>腕骨</a:t>
            </a:r>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357158" y="357166"/>
            <a:ext cx="7705725" cy="1533525"/>
          </a:xfrm>
          <a:prstGeom prst="rect">
            <a:avLst/>
          </a:prstGeom>
          <a:noFill/>
          <a:ln w="9525">
            <a:noFill/>
            <a:miter lim="800000"/>
            <a:headEnd/>
            <a:tailEnd/>
          </a:ln>
          <a:effectLst/>
        </p:spPr>
      </p:pic>
      <p:sp>
        <p:nvSpPr>
          <p:cNvPr id="3" name="矩形 2"/>
          <p:cNvSpPr/>
          <p:nvPr/>
        </p:nvSpPr>
        <p:spPr>
          <a:xfrm>
            <a:off x="357158" y="142852"/>
            <a:ext cx="4643470"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1" name="Picture 3"/>
          <p:cNvPicPr>
            <a:picLocks noChangeAspect="1" noChangeArrowheads="1"/>
          </p:cNvPicPr>
          <p:nvPr/>
        </p:nvPicPr>
        <p:blipFill>
          <a:blip r:embed="rId3"/>
          <a:srcRect/>
          <a:stretch>
            <a:fillRect/>
          </a:stretch>
        </p:blipFill>
        <p:spPr bwMode="auto">
          <a:xfrm>
            <a:off x="428596" y="2071678"/>
            <a:ext cx="8020050" cy="2143125"/>
          </a:xfrm>
          <a:prstGeom prst="rect">
            <a:avLst/>
          </a:prstGeom>
          <a:noFill/>
          <a:ln w="9525">
            <a:noFill/>
            <a:miter lim="800000"/>
            <a:headEnd/>
            <a:tailEnd/>
          </a:ln>
          <a:effectLst/>
        </p:spPr>
      </p:pic>
      <p:sp>
        <p:nvSpPr>
          <p:cNvPr id="5" name="矩形 4"/>
          <p:cNvSpPr/>
          <p:nvPr/>
        </p:nvSpPr>
        <p:spPr>
          <a:xfrm>
            <a:off x="714348" y="4429132"/>
            <a:ext cx="877163" cy="369332"/>
          </a:xfrm>
          <a:prstGeom prst="rect">
            <a:avLst/>
          </a:prstGeom>
        </p:spPr>
        <p:txBody>
          <a:bodyPr wrap="none">
            <a:spAutoFit/>
          </a:bodyPr>
          <a:lstStyle/>
          <a:p>
            <a:r>
              <a:rPr lang="en-US" dirty="0" err="1" smtClean="0"/>
              <a:t>肩胛骨</a:t>
            </a:r>
            <a:endParaRPr lang="en-US" dirty="0"/>
          </a:p>
        </p:txBody>
      </p:sp>
      <p:sp>
        <p:nvSpPr>
          <p:cNvPr id="6" name="矩形 5"/>
          <p:cNvSpPr/>
          <p:nvPr/>
        </p:nvSpPr>
        <p:spPr>
          <a:xfrm>
            <a:off x="714348" y="4857760"/>
            <a:ext cx="646331" cy="369332"/>
          </a:xfrm>
          <a:prstGeom prst="rect">
            <a:avLst/>
          </a:prstGeom>
        </p:spPr>
        <p:txBody>
          <a:bodyPr wrap="none">
            <a:spAutoFit/>
          </a:bodyPr>
          <a:lstStyle/>
          <a:p>
            <a:r>
              <a:rPr lang="en-US" dirty="0" err="1" smtClean="0"/>
              <a:t>骨盆</a:t>
            </a:r>
            <a:endParaRPr lang="en-US" dirty="0"/>
          </a:p>
        </p:txBody>
      </p:sp>
      <p:sp>
        <p:nvSpPr>
          <p:cNvPr id="7" name="矩形 6"/>
          <p:cNvSpPr/>
          <p:nvPr/>
        </p:nvSpPr>
        <p:spPr>
          <a:xfrm>
            <a:off x="714348" y="5286388"/>
            <a:ext cx="646331" cy="369332"/>
          </a:xfrm>
          <a:prstGeom prst="rect">
            <a:avLst/>
          </a:prstGeom>
        </p:spPr>
        <p:txBody>
          <a:bodyPr wrap="none">
            <a:spAutoFit/>
          </a:bodyPr>
          <a:lstStyle/>
          <a:p>
            <a:r>
              <a:rPr lang="en-US" dirty="0" err="1" smtClean="0"/>
              <a:t>脊椎</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img.jpg"/>
          <p:cNvPicPr>
            <a:picLocks noChangeAspect="1"/>
          </p:cNvPicPr>
          <p:nvPr/>
        </p:nvPicPr>
        <p:blipFill>
          <a:blip r:embed="rId2"/>
          <a:stretch>
            <a:fillRect/>
          </a:stretch>
        </p:blipFill>
        <p:spPr>
          <a:xfrm>
            <a:off x="1739646" y="0"/>
            <a:ext cx="5664708" cy="6858000"/>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700088" y="1114425"/>
            <a:ext cx="7743825" cy="4629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714348" y="1714488"/>
            <a:ext cx="7553325" cy="2200275"/>
          </a:xfrm>
          <a:prstGeom prst="rect">
            <a:avLst/>
          </a:prstGeom>
          <a:noFill/>
          <a:ln w="9525">
            <a:noFill/>
            <a:miter lim="800000"/>
            <a:headEnd/>
            <a:tailEnd/>
          </a:ln>
          <a:effectLst/>
        </p:spPr>
      </p:pic>
      <p:sp>
        <p:nvSpPr>
          <p:cNvPr id="3" name="矩形 2"/>
          <p:cNvSpPr/>
          <p:nvPr/>
        </p:nvSpPr>
        <p:spPr>
          <a:xfrm>
            <a:off x="571472" y="1714488"/>
            <a:ext cx="3643338" cy="21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42844" y="285728"/>
            <a:ext cx="4838700" cy="4572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357158" y="1071546"/>
            <a:ext cx="7820025" cy="1285875"/>
          </a:xfrm>
          <a:prstGeom prst="rect">
            <a:avLst/>
          </a:prstGeom>
          <a:noFill/>
          <a:ln w="9525">
            <a:noFill/>
            <a:miter lim="800000"/>
            <a:headEnd/>
            <a:tailEnd/>
          </a:ln>
          <a:effectLst/>
        </p:spPr>
      </p:pic>
      <p:pic>
        <p:nvPicPr>
          <p:cNvPr id="5" name="Picture 2" descr="Image result for tendon ligament cartilage"/>
          <p:cNvPicPr>
            <a:picLocks noChangeAspect="1" noChangeArrowheads="1"/>
          </p:cNvPicPr>
          <p:nvPr/>
        </p:nvPicPr>
        <p:blipFill>
          <a:blip r:embed="rId4"/>
          <a:srcRect/>
          <a:stretch>
            <a:fillRect/>
          </a:stretch>
        </p:blipFill>
        <p:spPr bwMode="auto">
          <a:xfrm>
            <a:off x="785787" y="2422934"/>
            <a:ext cx="7500990" cy="4220776"/>
          </a:xfrm>
          <a:prstGeom prst="rect">
            <a:avLst/>
          </a:prstGeom>
          <a:noFill/>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714348" y="785794"/>
            <a:ext cx="7820025" cy="4114800"/>
          </a:xfrm>
          <a:prstGeom prst="rect">
            <a:avLst/>
          </a:prstGeom>
          <a:noFill/>
          <a:ln w="9525">
            <a:noFill/>
            <a:miter lim="800000"/>
            <a:headEnd/>
            <a:tailEnd/>
          </a:ln>
          <a:effectLst/>
        </p:spPr>
      </p:pic>
      <p:pic>
        <p:nvPicPr>
          <p:cNvPr id="10242" name="Picture 2"/>
          <p:cNvPicPr>
            <a:picLocks noChangeAspect="1" noChangeArrowheads="1"/>
          </p:cNvPicPr>
          <p:nvPr/>
        </p:nvPicPr>
        <p:blipFill>
          <a:blip r:embed="rId3"/>
          <a:srcRect/>
          <a:stretch>
            <a:fillRect/>
          </a:stretch>
        </p:blipFill>
        <p:spPr bwMode="auto">
          <a:xfrm>
            <a:off x="928662" y="5072074"/>
            <a:ext cx="7715250" cy="704850"/>
          </a:xfrm>
          <a:prstGeom prst="rect">
            <a:avLst/>
          </a:prstGeom>
          <a:noFill/>
          <a:ln w="9525">
            <a:noFill/>
            <a:miter lim="800000"/>
            <a:headEnd/>
            <a:tailEnd/>
          </a:ln>
          <a:effectLst/>
        </p:spPr>
      </p:pic>
      <p:sp>
        <p:nvSpPr>
          <p:cNvPr id="4" name="矩形 3"/>
          <p:cNvSpPr/>
          <p:nvPr/>
        </p:nvSpPr>
        <p:spPr>
          <a:xfrm>
            <a:off x="642910" y="4714884"/>
            <a:ext cx="1107996" cy="369332"/>
          </a:xfrm>
          <a:prstGeom prst="rect">
            <a:avLst/>
          </a:prstGeom>
        </p:spPr>
        <p:txBody>
          <a:bodyPr wrap="none">
            <a:spAutoFit/>
          </a:bodyPr>
          <a:lstStyle/>
          <a:p>
            <a:r>
              <a:rPr lang="en-US" dirty="0" err="1" smtClean="0"/>
              <a:t>纤维软骨</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428596" y="214290"/>
            <a:ext cx="8072494" cy="2228769"/>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357290" y="2500306"/>
            <a:ext cx="6581775" cy="4048125"/>
          </a:xfrm>
          <a:prstGeom prst="rect">
            <a:avLst/>
          </a:prstGeom>
          <a:noFill/>
          <a:ln w="9525">
            <a:noFill/>
            <a:miter lim="800000"/>
            <a:headEnd/>
            <a:tailEnd/>
          </a:ln>
          <a:effec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142844" y="214290"/>
            <a:ext cx="3114675" cy="466725"/>
          </a:xfrm>
          <a:prstGeom prst="rect">
            <a:avLst/>
          </a:prstGeom>
          <a:noFill/>
          <a:ln w="9525">
            <a:noFill/>
            <a:miter lim="800000"/>
            <a:headEnd/>
            <a:tailEnd/>
          </a:ln>
          <a:effectLst/>
        </p:spPr>
      </p:pic>
      <p:pic>
        <p:nvPicPr>
          <p:cNvPr id="48131" name="Picture 3"/>
          <p:cNvPicPr>
            <a:picLocks noChangeAspect="1" noChangeArrowheads="1"/>
          </p:cNvPicPr>
          <p:nvPr/>
        </p:nvPicPr>
        <p:blipFill>
          <a:blip r:embed="rId3"/>
          <a:srcRect/>
          <a:stretch>
            <a:fillRect/>
          </a:stretch>
        </p:blipFill>
        <p:spPr bwMode="auto">
          <a:xfrm>
            <a:off x="3500430" y="142852"/>
            <a:ext cx="5418335" cy="4519621"/>
          </a:xfrm>
          <a:prstGeom prst="rect">
            <a:avLst/>
          </a:prstGeom>
          <a:noFill/>
          <a:ln w="9525">
            <a:noFill/>
            <a:miter lim="800000"/>
            <a:headEnd/>
            <a:tailEnd/>
          </a:ln>
          <a:effectLst/>
        </p:spPr>
      </p:pic>
      <p:pic>
        <p:nvPicPr>
          <p:cNvPr id="11266" name="Picture 2"/>
          <p:cNvPicPr>
            <a:picLocks noChangeAspect="1" noChangeArrowheads="1"/>
          </p:cNvPicPr>
          <p:nvPr/>
        </p:nvPicPr>
        <p:blipFill>
          <a:blip r:embed="rId4"/>
          <a:srcRect/>
          <a:stretch>
            <a:fillRect/>
          </a:stretch>
        </p:blipFill>
        <p:spPr bwMode="auto">
          <a:xfrm>
            <a:off x="571472" y="5072074"/>
            <a:ext cx="7724775" cy="1009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285720" y="142852"/>
            <a:ext cx="4219358" cy="3519513"/>
          </a:xfrm>
          <a:prstGeom prst="rect">
            <a:avLst/>
          </a:prstGeom>
          <a:noFill/>
          <a:ln w="9525">
            <a:noFill/>
            <a:miter lim="800000"/>
            <a:headEnd/>
            <a:tailEnd/>
          </a:ln>
          <a:effectLst/>
        </p:spPr>
      </p:pic>
      <p:pic>
        <p:nvPicPr>
          <p:cNvPr id="12290" name="Picture 2"/>
          <p:cNvPicPr>
            <a:picLocks noChangeAspect="1" noChangeArrowheads="1"/>
          </p:cNvPicPr>
          <p:nvPr/>
        </p:nvPicPr>
        <p:blipFill>
          <a:blip r:embed="rId3"/>
          <a:srcRect/>
          <a:stretch>
            <a:fillRect/>
          </a:stretch>
        </p:blipFill>
        <p:spPr bwMode="auto">
          <a:xfrm>
            <a:off x="1228725" y="3638550"/>
            <a:ext cx="7915275" cy="3219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Image result for collagen structure"/>
          <p:cNvPicPr>
            <a:picLocks noChangeAspect="1" noChangeArrowheads="1"/>
          </p:cNvPicPr>
          <p:nvPr/>
        </p:nvPicPr>
        <p:blipFill>
          <a:blip r:embed="rId2"/>
          <a:srcRect/>
          <a:stretch>
            <a:fillRect/>
          </a:stretch>
        </p:blipFill>
        <p:spPr bwMode="auto">
          <a:xfrm>
            <a:off x="500034" y="357166"/>
            <a:ext cx="8084845" cy="2786082"/>
          </a:xfrm>
          <a:prstGeom prst="rect">
            <a:avLst/>
          </a:prstGeom>
          <a:noFill/>
        </p:spPr>
      </p:pic>
      <p:pic>
        <p:nvPicPr>
          <p:cNvPr id="13314" name="Picture 2"/>
          <p:cNvPicPr>
            <a:picLocks noChangeAspect="1" noChangeArrowheads="1"/>
          </p:cNvPicPr>
          <p:nvPr/>
        </p:nvPicPr>
        <p:blipFill>
          <a:blip r:embed="rId3"/>
          <a:srcRect/>
          <a:stretch>
            <a:fillRect/>
          </a:stretch>
        </p:blipFill>
        <p:spPr bwMode="auto">
          <a:xfrm>
            <a:off x="571472" y="3357562"/>
            <a:ext cx="7915275" cy="3219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642910" y="5572140"/>
            <a:ext cx="7686675" cy="89535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1071538" y="142852"/>
            <a:ext cx="7005658" cy="51813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Related image"/>
          <p:cNvPicPr>
            <a:picLocks noChangeAspect="1" noChangeArrowheads="1"/>
          </p:cNvPicPr>
          <p:nvPr/>
        </p:nvPicPr>
        <p:blipFill>
          <a:blip r:embed="rId2"/>
          <a:srcRect/>
          <a:stretch>
            <a:fillRect/>
          </a:stretch>
        </p:blipFill>
        <p:spPr bwMode="auto">
          <a:xfrm>
            <a:off x="357158" y="857232"/>
            <a:ext cx="8474339" cy="4962506"/>
          </a:xfrm>
          <a:prstGeom prst="rect">
            <a:avLst/>
          </a:prstGeom>
          <a:noFill/>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142844" y="214290"/>
            <a:ext cx="2162175" cy="333375"/>
          </a:xfrm>
          <a:prstGeom prst="rect">
            <a:avLst/>
          </a:prstGeom>
          <a:noFill/>
          <a:ln w="9525">
            <a:noFill/>
            <a:miter lim="800000"/>
            <a:headEnd/>
            <a:tailEnd/>
          </a:ln>
          <a:effectLst/>
        </p:spPr>
      </p:pic>
      <p:pic>
        <p:nvPicPr>
          <p:cNvPr id="49155" name="Picture 3"/>
          <p:cNvPicPr>
            <a:picLocks noChangeAspect="1" noChangeArrowheads="1"/>
          </p:cNvPicPr>
          <p:nvPr/>
        </p:nvPicPr>
        <p:blipFill>
          <a:blip r:embed="rId3"/>
          <a:srcRect/>
          <a:stretch>
            <a:fillRect/>
          </a:stretch>
        </p:blipFill>
        <p:spPr bwMode="auto">
          <a:xfrm>
            <a:off x="3000364" y="142852"/>
            <a:ext cx="5853246" cy="3377129"/>
          </a:xfrm>
          <a:prstGeom prst="rect">
            <a:avLst/>
          </a:prstGeom>
          <a:noFill/>
          <a:ln w="9525">
            <a:noFill/>
            <a:miter lim="800000"/>
            <a:headEnd/>
            <a:tailEnd/>
          </a:ln>
          <a:effectLst/>
        </p:spPr>
      </p:pic>
      <p:pic>
        <p:nvPicPr>
          <p:cNvPr id="49157" name="Picture 5"/>
          <p:cNvPicPr>
            <a:picLocks noChangeAspect="1" noChangeArrowheads="1"/>
          </p:cNvPicPr>
          <p:nvPr/>
        </p:nvPicPr>
        <p:blipFill>
          <a:blip r:embed="rId4"/>
          <a:srcRect/>
          <a:stretch>
            <a:fillRect/>
          </a:stretch>
        </p:blipFill>
        <p:spPr bwMode="auto">
          <a:xfrm>
            <a:off x="928662" y="5143512"/>
            <a:ext cx="7610475" cy="15240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5"/>
          <a:srcRect/>
          <a:stretch>
            <a:fillRect/>
          </a:stretch>
        </p:blipFill>
        <p:spPr bwMode="auto">
          <a:xfrm>
            <a:off x="928662" y="3500438"/>
            <a:ext cx="7296150" cy="1085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500034" y="214290"/>
            <a:ext cx="8001056" cy="3226393"/>
          </a:xfrm>
          <a:prstGeom prst="rect">
            <a:avLst/>
          </a:prstGeom>
          <a:noFill/>
          <a:ln w="9525">
            <a:noFill/>
            <a:miter lim="800000"/>
            <a:headEnd/>
            <a:tailEnd/>
          </a:ln>
          <a:effectLst/>
        </p:spPr>
      </p:pic>
      <p:pic>
        <p:nvPicPr>
          <p:cNvPr id="52227" name="Picture 3"/>
          <p:cNvPicPr>
            <a:picLocks noChangeAspect="1" noChangeArrowheads="1"/>
          </p:cNvPicPr>
          <p:nvPr/>
        </p:nvPicPr>
        <p:blipFill>
          <a:blip r:embed="rId3"/>
          <a:srcRect/>
          <a:stretch>
            <a:fillRect/>
          </a:stretch>
        </p:blipFill>
        <p:spPr bwMode="auto">
          <a:xfrm>
            <a:off x="785786" y="5214950"/>
            <a:ext cx="7794436" cy="1285884"/>
          </a:xfrm>
          <a:prstGeom prst="rect">
            <a:avLst/>
          </a:prstGeom>
          <a:noFill/>
          <a:ln w="9525">
            <a:noFill/>
            <a:miter lim="800000"/>
            <a:headEnd/>
            <a:tailEnd/>
          </a:ln>
          <a:effectLst/>
        </p:spPr>
      </p:pic>
      <p:pic>
        <p:nvPicPr>
          <p:cNvPr id="4" name="Picture 2"/>
          <p:cNvPicPr>
            <a:picLocks noChangeAspect="1" noChangeArrowheads="1"/>
          </p:cNvPicPr>
          <p:nvPr/>
        </p:nvPicPr>
        <p:blipFill>
          <a:blip r:embed="rId4"/>
          <a:srcRect/>
          <a:stretch>
            <a:fillRect/>
          </a:stretch>
        </p:blipFill>
        <p:spPr bwMode="auto">
          <a:xfrm>
            <a:off x="785786" y="3643314"/>
            <a:ext cx="7572375" cy="1343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1500166" y="357166"/>
            <a:ext cx="7333762" cy="3962396"/>
          </a:xfrm>
          <a:prstGeom prst="rect">
            <a:avLst/>
          </a:prstGeom>
          <a:noFill/>
          <a:ln w="9525">
            <a:noFill/>
            <a:miter lim="800000"/>
            <a:headEnd/>
            <a:tailEnd/>
          </a:ln>
          <a:effectLst/>
        </p:spPr>
      </p:pic>
      <p:pic>
        <p:nvPicPr>
          <p:cNvPr id="51203" name="Picture 3"/>
          <p:cNvPicPr>
            <a:picLocks noChangeAspect="1" noChangeArrowheads="1"/>
          </p:cNvPicPr>
          <p:nvPr/>
        </p:nvPicPr>
        <p:blipFill>
          <a:blip r:embed="rId3"/>
          <a:srcRect/>
          <a:stretch>
            <a:fillRect/>
          </a:stretch>
        </p:blipFill>
        <p:spPr bwMode="auto">
          <a:xfrm>
            <a:off x="1000100" y="4214818"/>
            <a:ext cx="7648575" cy="1352550"/>
          </a:xfrm>
          <a:prstGeom prst="rect">
            <a:avLst/>
          </a:prstGeom>
          <a:noFill/>
          <a:ln w="9525">
            <a:noFill/>
            <a:miter lim="800000"/>
            <a:headEnd/>
            <a:tailEnd/>
          </a:ln>
          <a:effectLst/>
        </p:spPr>
      </p:pic>
      <p:pic>
        <p:nvPicPr>
          <p:cNvPr id="4" name="Picture 2"/>
          <p:cNvPicPr>
            <a:picLocks noChangeAspect="1" noChangeArrowheads="1"/>
          </p:cNvPicPr>
          <p:nvPr/>
        </p:nvPicPr>
        <p:blipFill>
          <a:blip r:embed="rId4"/>
          <a:srcRect/>
          <a:stretch>
            <a:fillRect/>
          </a:stretch>
        </p:blipFill>
        <p:spPr bwMode="auto">
          <a:xfrm>
            <a:off x="285720" y="142852"/>
            <a:ext cx="1762125" cy="476250"/>
          </a:xfrm>
          <a:prstGeom prst="rect">
            <a:avLst/>
          </a:prstGeom>
          <a:noFill/>
          <a:ln w="9525">
            <a:noFill/>
            <a:miter lim="800000"/>
            <a:headEnd/>
            <a:tailEnd/>
          </a:ln>
          <a:effectLst/>
        </p:spPr>
      </p:pic>
      <p:pic>
        <p:nvPicPr>
          <p:cNvPr id="16386" name="Picture 2"/>
          <p:cNvPicPr>
            <a:picLocks noChangeAspect="1" noChangeArrowheads="1"/>
          </p:cNvPicPr>
          <p:nvPr/>
        </p:nvPicPr>
        <p:blipFill>
          <a:blip r:embed="rId5"/>
          <a:srcRect/>
          <a:stretch>
            <a:fillRect/>
          </a:stretch>
        </p:blipFill>
        <p:spPr bwMode="auto">
          <a:xfrm>
            <a:off x="785786" y="5500702"/>
            <a:ext cx="7505700" cy="1152525"/>
          </a:xfrm>
          <a:prstGeom prst="rect">
            <a:avLst/>
          </a:prstGeom>
          <a:noFill/>
          <a:ln w="9525">
            <a:noFill/>
            <a:miter lim="800000"/>
            <a:headEnd/>
            <a:tailEnd/>
          </a:ln>
          <a:effectLst/>
        </p:spPr>
      </p:pic>
      <p:sp>
        <p:nvSpPr>
          <p:cNvPr id="6" name="矩形 5"/>
          <p:cNvSpPr/>
          <p:nvPr/>
        </p:nvSpPr>
        <p:spPr>
          <a:xfrm>
            <a:off x="2000232" y="6357958"/>
            <a:ext cx="6357982"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285720" y="142852"/>
            <a:ext cx="1762125" cy="476250"/>
          </a:xfrm>
          <a:prstGeom prst="rect">
            <a:avLst/>
          </a:prstGeom>
          <a:noFill/>
          <a:ln w="9525">
            <a:noFill/>
            <a:miter lim="800000"/>
            <a:headEnd/>
            <a:tailEnd/>
          </a:ln>
          <a:effectLst/>
        </p:spPr>
      </p:pic>
      <p:pic>
        <p:nvPicPr>
          <p:cNvPr id="53252" name="Picture 4" descr="Related image"/>
          <p:cNvPicPr>
            <a:picLocks noChangeAspect="1" noChangeArrowheads="1"/>
          </p:cNvPicPr>
          <p:nvPr/>
        </p:nvPicPr>
        <p:blipFill>
          <a:blip r:embed="rId3"/>
          <a:srcRect/>
          <a:stretch>
            <a:fillRect/>
          </a:stretch>
        </p:blipFill>
        <p:spPr bwMode="auto">
          <a:xfrm>
            <a:off x="1571604" y="785794"/>
            <a:ext cx="6286500" cy="5229226"/>
          </a:xfrm>
          <a:prstGeom prst="rect">
            <a:avLst/>
          </a:prstGeom>
          <a:noFill/>
        </p:spPr>
      </p:pic>
      <p:sp>
        <p:nvSpPr>
          <p:cNvPr id="4" name="TextBox 3"/>
          <p:cNvSpPr txBox="1"/>
          <p:nvPr/>
        </p:nvSpPr>
        <p:spPr>
          <a:xfrm>
            <a:off x="6715140" y="2428868"/>
            <a:ext cx="1500198" cy="369332"/>
          </a:xfrm>
          <a:prstGeom prst="rect">
            <a:avLst/>
          </a:prstGeom>
          <a:noFill/>
        </p:spPr>
        <p:txBody>
          <a:bodyPr wrap="square" rtlCol="0">
            <a:spAutoFit/>
          </a:bodyPr>
          <a:lstStyle/>
          <a:p>
            <a:r>
              <a:rPr lang="zh-CN" altLang="en-US" dirty="0" smtClean="0"/>
              <a:t>腱鞘</a:t>
            </a:r>
            <a:endParaRPr lang="en-US" dirty="0"/>
          </a:p>
        </p:txBody>
      </p:sp>
      <p:sp>
        <p:nvSpPr>
          <p:cNvPr id="5" name="矩形 4"/>
          <p:cNvSpPr/>
          <p:nvPr/>
        </p:nvSpPr>
        <p:spPr>
          <a:xfrm>
            <a:off x="5500694" y="1785926"/>
            <a:ext cx="877163" cy="369332"/>
          </a:xfrm>
          <a:prstGeom prst="rect">
            <a:avLst/>
          </a:prstGeom>
        </p:spPr>
        <p:txBody>
          <a:bodyPr wrap="none">
            <a:spAutoFit/>
          </a:bodyPr>
          <a:lstStyle/>
          <a:p>
            <a:r>
              <a:rPr lang="en-US" dirty="0" err="1" smtClean="0"/>
              <a:t>腱内膜</a:t>
            </a:r>
            <a:endParaRPr lang="en-US" dirty="0"/>
          </a:p>
        </p:txBody>
      </p:sp>
      <p:pic>
        <p:nvPicPr>
          <p:cNvPr id="17410" name="Picture 2"/>
          <p:cNvPicPr>
            <a:picLocks noChangeAspect="1" noChangeArrowheads="1"/>
          </p:cNvPicPr>
          <p:nvPr/>
        </p:nvPicPr>
        <p:blipFill>
          <a:blip r:embed="rId4"/>
          <a:srcRect/>
          <a:stretch>
            <a:fillRect/>
          </a:stretch>
        </p:blipFill>
        <p:spPr bwMode="auto">
          <a:xfrm>
            <a:off x="1428728" y="6143644"/>
            <a:ext cx="6286500" cy="247650"/>
          </a:xfrm>
          <a:prstGeom prst="rect">
            <a:avLst/>
          </a:prstGeom>
          <a:noFill/>
          <a:ln w="9525">
            <a:noFill/>
            <a:miter lim="800000"/>
            <a:headEnd/>
            <a:tailEnd/>
          </a:ln>
          <a:effectLst/>
        </p:spPr>
      </p:pic>
      <p:sp>
        <p:nvSpPr>
          <p:cNvPr id="7" name="矩形 6"/>
          <p:cNvSpPr/>
          <p:nvPr/>
        </p:nvSpPr>
        <p:spPr>
          <a:xfrm>
            <a:off x="428596" y="6000768"/>
            <a:ext cx="877163" cy="369332"/>
          </a:xfrm>
          <a:prstGeom prst="rect">
            <a:avLst/>
          </a:prstGeom>
        </p:spPr>
        <p:txBody>
          <a:bodyPr wrap="none">
            <a:spAutoFit/>
          </a:bodyPr>
          <a:lstStyle/>
          <a:p>
            <a:r>
              <a:rPr lang="en-US" dirty="0" err="1" smtClean="0"/>
              <a:t>腱内膜</a:t>
            </a:r>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srcRect/>
          <a:stretch>
            <a:fillRect/>
          </a:stretch>
        </p:blipFill>
        <p:spPr bwMode="auto">
          <a:xfrm>
            <a:off x="785786" y="214290"/>
            <a:ext cx="7743825" cy="1352550"/>
          </a:xfrm>
          <a:prstGeom prst="rect">
            <a:avLst/>
          </a:prstGeom>
          <a:noFill/>
          <a:ln w="9525">
            <a:noFill/>
            <a:miter lim="800000"/>
            <a:headEnd/>
            <a:tailEnd/>
          </a:ln>
          <a:effectLst/>
        </p:spPr>
      </p:pic>
      <p:pic>
        <p:nvPicPr>
          <p:cNvPr id="55299" name="Picture 3"/>
          <p:cNvPicPr>
            <a:picLocks noChangeAspect="1" noChangeArrowheads="1"/>
          </p:cNvPicPr>
          <p:nvPr/>
        </p:nvPicPr>
        <p:blipFill>
          <a:blip r:embed="rId3"/>
          <a:srcRect/>
          <a:stretch>
            <a:fillRect/>
          </a:stretch>
        </p:blipFill>
        <p:spPr bwMode="auto">
          <a:xfrm>
            <a:off x="1643042" y="1643050"/>
            <a:ext cx="5429288" cy="3906284"/>
          </a:xfrm>
          <a:prstGeom prst="rect">
            <a:avLst/>
          </a:prstGeom>
          <a:noFill/>
          <a:ln w="9525">
            <a:noFill/>
            <a:miter lim="800000"/>
            <a:headEnd/>
            <a:tailEnd/>
          </a:ln>
          <a:effectLst/>
        </p:spPr>
      </p:pic>
      <p:pic>
        <p:nvPicPr>
          <p:cNvPr id="4" name="Picture 2"/>
          <p:cNvPicPr>
            <a:picLocks noChangeAspect="1" noChangeArrowheads="1"/>
          </p:cNvPicPr>
          <p:nvPr/>
        </p:nvPicPr>
        <p:blipFill>
          <a:blip r:embed="rId4"/>
          <a:srcRect/>
          <a:stretch>
            <a:fillRect/>
          </a:stretch>
        </p:blipFill>
        <p:spPr bwMode="auto">
          <a:xfrm>
            <a:off x="642910" y="5648325"/>
            <a:ext cx="7581900" cy="1209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28662" y="1071546"/>
            <a:ext cx="6984438" cy="2214578"/>
          </a:xfrm>
          <a:prstGeom prst="rect">
            <a:avLst/>
          </a:prstGeom>
          <a:noFill/>
          <a:ln w="9525">
            <a:noFill/>
            <a:miter lim="800000"/>
            <a:headEnd/>
            <a:tailEnd/>
          </a:ln>
          <a:effec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lum bright="-24000" contrast="42000"/>
          </a:blip>
          <a:srcRect/>
          <a:stretch>
            <a:fillRect/>
          </a:stretch>
        </p:blipFill>
        <p:spPr bwMode="auto">
          <a:xfrm>
            <a:off x="1366838" y="728663"/>
            <a:ext cx="6410325" cy="5400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142844" y="142852"/>
            <a:ext cx="1819275" cy="371475"/>
          </a:xfrm>
          <a:prstGeom prst="rect">
            <a:avLst/>
          </a:prstGeom>
          <a:noFill/>
          <a:ln w="9525">
            <a:noFill/>
            <a:miter lim="800000"/>
            <a:headEnd/>
            <a:tailEnd/>
          </a:ln>
          <a:effectLst/>
        </p:spPr>
      </p:pic>
      <p:pic>
        <p:nvPicPr>
          <p:cNvPr id="56324" name="Picture 4"/>
          <p:cNvPicPr>
            <a:picLocks noChangeAspect="1" noChangeArrowheads="1"/>
          </p:cNvPicPr>
          <p:nvPr/>
        </p:nvPicPr>
        <p:blipFill>
          <a:blip r:embed="rId3"/>
          <a:srcRect/>
          <a:stretch>
            <a:fillRect/>
          </a:stretch>
        </p:blipFill>
        <p:spPr bwMode="auto">
          <a:xfrm>
            <a:off x="785786" y="928670"/>
            <a:ext cx="7594600" cy="3403600"/>
          </a:xfrm>
          <a:prstGeom prst="rect">
            <a:avLst/>
          </a:prstGeom>
          <a:noFill/>
          <a:ln w="9525">
            <a:noFill/>
            <a:miter lim="800000"/>
            <a:headEnd/>
            <a:tailEnd/>
          </a:ln>
          <a:effectLst/>
        </p:spPr>
      </p:pic>
      <p:sp>
        <p:nvSpPr>
          <p:cNvPr id="4" name="矩形 3"/>
          <p:cNvSpPr/>
          <p:nvPr/>
        </p:nvSpPr>
        <p:spPr>
          <a:xfrm>
            <a:off x="3714744" y="4071942"/>
            <a:ext cx="4572032" cy="21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p:nvSpPr>
        <p:spPr>
          <a:xfrm>
            <a:off x="4286248" y="4572008"/>
            <a:ext cx="1107996" cy="369332"/>
          </a:xfrm>
          <a:prstGeom prst="rect">
            <a:avLst/>
          </a:prstGeom>
        </p:spPr>
        <p:txBody>
          <a:bodyPr wrap="none">
            <a:spAutoFit/>
          </a:bodyPr>
          <a:lstStyle/>
          <a:p>
            <a:r>
              <a:rPr lang="en-US" dirty="0" err="1" smtClean="0"/>
              <a:t>滑膜关节</a:t>
            </a:r>
            <a:endParaRPr lang="en-US" dirty="0"/>
          </a:p>
        </p:txBody>
      </p:sp>
      <p:sp>
        <p:nvSpPr>
          <p:cNvPr id="6" name="矩形 5"/>
          <p:cNvSpPr/>
          <p:nvPr/>
        </p:nvSpPr>
        <p:spPr>
          <a:xfrm>
            <a:off x="4429124" y="5000636"/>
            <a:ext cx="877163" cy="369332"/>
          </a:xfrm>
          <a:prstGeom prst="rect">
            <a:avLst/>
          </a:prstGeom>
        </p:spPr>
        <p:txBody>
          <a:bodyPr wrap="none">
            <a:spAutoFit/>
          </a:bodyPr>
          <a:lstStyle/>
          <a:p>
            <a:r>
              <a:rPr lang="en-US" dirty="0" err="1" smtClean="0"/>
              <a:t>动关节</a:t>
            </a:r>
            <a:endParaRPr lang="en-US" dirty="0"/>
          </a:p>
        </p:txBody>
      </p:sp>
      <p:sp>
        <p:nvSpPr>
          <p:cNvPr id="7" name="矩形 6"/>
          <p:cNvSpPr/>
          <p:nvPr/>
        </p:nvSpPr>
        <p:spPr>
          <a:xfrm>
            <a:off x="5214942" y="571480"/>
            <a:ext cx="1107996" cy="369332"/>
          </a:xfrm>
          <a:prstGeom prst="rect">
            <a:avLst/>
          </a:prstGeom>
        </p:spPr>
        <p:txBody>
          <a:bodyPr wrap="none">
            <a:spAutoFit/>
          </a:bodyPr>
          <a:lstStyle/>
          <a:p>
            <a:r>
              <a:rPr lang="en-US" dirty="0" err="1" smtClean="0"/>
              <a:t>透明软骨</a:t>
            </a:r>
            <a:endParaRPr lang="en-US" dirty="0"/>
          </a:p>
        </p:txBody>
      </p:sp>
      <p:sp>
        <p:nvSpPr>
          <p:cNvPr id="8" name="矩形 7"/>
          <p:cNvSpPr/>
          <p:nvPr/>
        </p:nvSpPr>
        <p:spPr>
          <a:xfrm>
            <a:off x="142844" y="2214554"/>
            <a:ext cx="646331" cy="369332"/>
          </a:xfrm>
          <a:prstGeom prst="rect">
            <a:avLst/>
          </a:prstGeom>
        </p:spPr>
        <p:txBody>
          <a:bodyPr wrap="none">
            <a:spAutoFit/>
          </a:bodyPr>
          <a:lstStyle/>
          <a:p>
            <a:r>
              <a:rPr lang="en-US" dirty="0" err="1" smtClean="0"/>
              <a:t>胸骨</a:t>
            </a:r>
            <a:endParaRPr 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timgsa.baidu.com/timg?image&amp;quality=80&amp;size=b9999_10000&amp;sec=1512883890216&amp;di=aa5438b6307aa5a089b7d8e697d26c44&amp;imgtype=0&amp;src=http%3A%2F%2Fo.quizlet.com%2FzyHkrodKDhEbzjZdAqdnQw.png"/>
          <p:cNvPicPr>
            <a:picLocks noChangeAspect="1" noChangeArrowheads="1"/>
          </p:cNvPicPr>
          <p:nvPr/>
        </p:nvPicPr>
        <p:blipFill>
          <a:blip r:embed="rId2"/>
          <a:srcRect/>
          <a:stretch>
            <a:fillRect/>
          </a:stretch>
        </p:blipFill>
        <p:spPr bwMode="auto">
          <a:xfrm>
            <a:off x="428596" y="214290"/>
            <a:ext cx="7908854" cy="5643602"/>
          </a:xfrm>
          <a:prstGeom prst="rect">
            <a:avLst/>
          </a:prstGeom>
          <a:noFill/>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Image result for cartilage"/>
          <p:cNvPicPr>
            <a:picLocks noChangeAspect="1" noChangeArrowheads="1"/>
          </p:cNvPicPr>
          <p:nvPr/>
        </p:nvPicPr>
        <p:blipFill>
          <a:blip r:embed="rId2"/>
          <a:srcRect/>
          <a:stretch>
            <a:fillRect/>
          </a:stretch>
        </p:blipFill>
        <p:spPr bwMode="auto">
          <a:xfrm>
            <a:off x="571472" y="119040"/>
            <a:ext cx="4786346" cy="6381796"/>
          </a:xfrm>
          <a:prstGeom prst="rect">
            <a:avLst/>
          </a:prstGeom>
          <a:noFill/>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Image result for cartilage"/>
          <p:cNvPicPr>
            <a:picLocks noChangeAspect="1" noChangeArrowheads="1"/>
          </p:cNvPicPr>
          <p:nvPr/>
        </p:nvPicPr>
        <p:blipFill>
          <a:blip r:embed="rId2"/>
          <a:srcRect/>
          <a:stretch>
            <a:fillRect/>
          </a:stretch>
        </p:blipFill>
        <p:spPr bwMode="auto">
          <a:xfrm>
            <a:off x="500034" y="357166"/>
            <a:ext cx="8024270" cy="5995980"/>
          </a:xfrm>
          <a:prstGeom prst="rect">
            <a:avLst/>
          </a:prstGeom>
          <a:noFill/>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Image result for cartilage "/>
          <p:cNvPicPr>
            <a:picLocks noChangeAspect="1" noChangeArrowheads="1"/>
          </p:cNvPicPr>
          <p:nvPr/>
        </p:nvPicPr>
        <p:blipFill>
          <a:blip r:embed="rId2"/>
          <a:srcRect/>
          <a:stretch>
            <a:fillRect/>
          </a:stretch>
        </p:blipFill>
        <p:spPr bwMode="auto">
          <a:xfrm>
            <a:off x="285720" y="142852"/>
            <a:ext cx="4230405" cy="3786214"/>
          </a:xfrm>
          <a:prstGeom prst="rect">
            <a:avLst/>
          </a:prstGeom>
          <a:noFill/>
        </p:spPr>
      </p:pic>
      <p:pic>
        <p:nvPicPr>
          <p:cNvPr id="58372" name="Picture 4" descr="Related image"/>
          <p:cNvPicPr>
            <a:picLocks noChangeAspect="1" noChangeArrowheads="1"/>
          </p:cNvPicPr>
          <p:nvPr/>
        </p:nvPicPr>
        <p:blipFill>
          <a:blip r:embed="rId3"/>
          <a:srcRect/>
          <a:stretch>
            <a:fillRect/>
          </a:stretch>
        </p:blipFill>
        <p:spPr bwMode="auto">
          <a:xfrm>
            <a:off x="4929190" y="500042"/>
            <a:ext cx="4000528" cy="3000396"/>
          </a:xfrm>
          <a:prstGeom prst="rect">
            <a:avLst/>
          </a:prstGeom>
          <a:noFill/>
        </p:spPr>
      </p:pic>
      <p:pic>
        <p:nvPicPr>
          <p:cNvPr id="58373" name="Picture 5"/>
          <p:cNvPicPr>
            <a:picLocks noChangeAspect="1" noChangeArrowheads="1"/>
          </p:cNvPicPr>
          <p:nvPr/>
        </p:nvPicPr>
        <p:blipFill>
          <a:blip r:embed="rId4"/>
          <a:srcRect/>
          <a:stretch>
            <a:fillRect/>
          </a:stretch>
        </p:blipFill>
        <p:spPr bwMode="auto">
          <a:xfrm>
            <a:off x="428595" y="4071942"/>
            <a:ext cx="8093173" cy="2500330"/>
          </a:xfrm>
          <a:prstGeom prst="rect">
            <a:avLst/>
          </a:prstGeom>
          <a:noFill/>
          <a:ln w="9525">
            <a:noFill/>
            <a:miter lim="800000"/>
            <a:headEnd/>
            <a:tailEnd/>
          </a:ln>
          <a:effectLst/>
        </p:spPr>
      </p:pic>
      <p:sp>
        <p:nvSpPr>
          <p:cNvPr id="5" name="矩形 4"/>
          <p:cNvSpPr/>
          <p:nvPr/>
        </p:nvSpPr>
        <p:spPr>
          <a:xfrm>
            <a:off x="3929058" y="3714752"/>
            <a:ext cx="1107996" cy="369332"/>
          </a:xfrm>
          <a:prstGeom prst="rect">
            <a:avLst/>
          </a:prstGeom>
        </p:spPr>
        <p:txBody>
          <a:bodyPr wrap="none">
            <a:spAutoFit/>
          </a:bodyPr>
          <a:lstStyle/>
          <a:p>
            <a:r>
              <a:rPr lang="en-US" dirty="0" err="1" smtClean="0"/>
              <a:t>动关节的</a:t>
            </a:r>
            <a:endParaRPr lang="en-US"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611188" y="765175"/>
            <a:ext cx="8151812" cy="4524315"/>
          </a:xfrm>
          <a:prstGeom prst="rect">
            <a:avLst/>
          </a:prstGeom>
          <a:noFill/>
          <a:ln w="9525">
            <a:noFill/>
            <a:miter lim="800000"/>
            <a:headEnd/>
            <a:tailEnd/>
          </a:ln>
          <a:effectLst/>
        </p:spPr>
        <p:txBody>
          <a:bodyPr>
            <a:spAutoFit/>
          </a:bodyPr>
          <a:lstStyle/>
          <a:p>
            <a:pPr algn="ctr">
              <a:lnSpc>
                <a:spcPct val="120000"/>
              </a:lnSpc>
            </a:pPr>
            <a:r>
              <a:rPr lang="zh-CN" altLang="en-US" sz="4000" dirty="0" smtClean="0">
                <a:latin typeface="黑体" pitchFamily="49" charset="-122"/>
                <a:ea typeface="黑体" pitchFamily="49" charset="-122"/>
              </a:rPr>
              <a:t>关节软骨  </a:t>
            </a:r>
            <a:r>
              <a:rPr lang="en-US" altLang="zh-CN" sz="4000" dirty="0">
                <a:latin typeface="黑体" pitchFamily="49" charset="-122"/>
                <a:ea typeface="黑体" pitchFamily="49" charset="-122"/>
              </a:rPr>
              <a:t>(</a:t>
            </a:r>
            <a:r>
              <a:rPr lang="en-US" altLang="zh-CN" sz="4000" dirty="0">
                <a:latin typeface="Times New Roman" pitchFamily="18" charset="0"/>
              </a:rPr>
              <a:t>cartilage)</a:t>
            </a:r>
            <a:r>
              <a:rPr lang="en-US" altLang="zh-CN" sz="4000" b="0" dirty="0">
                <a:latin typeface="Times New Roman" pitchFamily="18" charset="0"/>
              </a:rPr>
              <a:t> </a:t>
            </a:r>
            <a:endParaRPr lang="en-US" altLang="zh-CN" sz="4000" dirty="0">
              <a:latin typeface="黑体" pitchFamily="49" charset="-122"/>
              <a:ea typeface="黑体" pitchFamily="49" charset="-122"/>
            </a:endParaRPr>
          </a:p>
          <a:p>
            <a:pPr>
              <a:lnSpc>
                <a:spcPct val="120000"/>
              </a:lnSpc>
            </a:pPr>
            <a:r>
              <a:rPr lang="en-US" altLang="zh-CN" sz="4000" dirty="0">
                <a:latin typeface="黑体" pitchFamily="49" charset="-122"/>
                <a:ea typeface="黑体" pitchFamily="49" charset="-122"/>
              </a:rPr>
              <a:t>    </a:t>
            </a:r>
            <a:r>
              <a:rPr lang="zh-CN" altLang="en-US" sz="4000" dirty="0">
                <a:latin typeface="黑体" pitchFamily="49" charset="-122"/>
                <a:ea typeface="黑体" pitchFamily="49" charset="-122"/>
              </a:rPr>
              <a:t>软骨略有弹性，能承受压力并耐摩擦，有一定的支持和保护作用。</a:t>
            </a:r>
          </a:p>
          <a:p>
            <a:pPr>
              <a:lnSpc>
                <a:spcPct val="120000"/>
              </a:lnSpc>
            </a:pPr>
            <a:r>
              <a:rPr lang="zh-CN" altLang="en-US" sz="4000" dirty="0">
                <a:latin typeface="黑体" pitchFamily="49" charset="-122"/>
                <a:ea typeface="黑体" pitchFamily="49" charset="-122"/>
              </a:rPr>
              <a:t>    软骨由软骨组织及其周围的软骨膜构成。</a:t>
            </a:r>
          </a:p>
          <a:p>
            <a:pPr>
              <a:lnSpc>
                <a:spcPct val="120000"/>
              </a:lnSpc>
            </a:pPr>
            <a:r>
              <a:rPr lang="zh-CN" altLang="en-US" sz="4000" dirty="0">
                <a:latin typeface="黑体" pitchFamily="49" charset="-122"/>
                <a:ea typeface="黑体" pitchFamily="49" charset="-122"/>
              </a:rPr>
              <a:t>    </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684213" y="549275"/>
            <a:ext cx="8002587" cy="4965700"/>
          </a:xfrm>
          <a:prstGeom prst="rect">
            <a:avLst/>
          </a:prstGeom>
          <a:noFill/>
          <a:ln w="9525">
            <a:noFill/>
            <a:miter lim="800000"/>
            <a:headEnd/>
            <a:tailEnd/>
          </a:ln>
          <a:effectLst/>
        </p:spPr>
        <p:txBody>
          <a:bodyPr>
            <a:spAutoFit/>
          </a:bodyPr>
          <a:lstStyle/>
          <a:p>
            <a:pPr>
              <a:lnSpc>
                <a:spcPct val="200000"/>
              </a:lnSpc>
            </a:pPr>
            <a:r>
              <a:rPr lang="zh-CN" altLang="en-US" sz="2400" b="0" dirty="0">
                <a:latin typeface="Times New Roman" pitchFamily="18" charset="0"/>
              </a:rPr>
              <a:t>         </a:t>
            </a:r>
            <a:r>
              <a:rPr lang="zh-CN" altLang="en-US" sz="3200" dirty="0">
                <a:latin typeface="Times New Roman" pitchFamily="18" charset="0"/>
                <a:ea typeface="黑体" pitchFamily="49" charset="-122"/>
              </a:rPr>
              <a:t>关节软骨是一种十分特殊的组织，在一般人的寿命期内都可以无损地承担高负荷关节运动，但是从生理角度来看，关节软骨属于独立的组织，无血管和淋巴管，也没有神经支配，而且软骨细胞密度比其它组织少。</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539750" y="260350"/>
            <a:ext cx="8451850" cy="5306068"/>
          </a:xfrm>
          <a:prstGeom prst="rect">
            <a:avLst/>
          </a:prstGeom>
          <a:noFill/>
          <a:ln w="9525">
            <a:noFill/>
            <a:miter lim="800000"/>
            <a:headEnd/>
            <a:tailEnd/>
          </a:ln>
          <a:effectLst/>
        </p:spPr>
        <p:txBody>
          <a:bodyPr>
            <a:spAutoFit/>
          </a:bodyPr>
          <a:lstStyle/>
          <a:p>
            <a:pPr algn="just">
              <a:lnSpc>
                <a:spcPct val="140000"/>
              </a:lnSpc>
              <a:spcBef>
                <a:spcPct val="0"/>
              </a:spcBef>
            </a:pPr>
            <a:r>
              <a:rPr lang="zh-CN" altLang="en-US" dirty="0">
                <a:latin typeface="Times New Roman" pitchFamily="18" charset="0"/>
              </a:rPr>
              <a:t>      </a:t>
            </a:r>
            <a:r>
              <a:rPr lang="zh-CN" altLang="en-US" dirty="0">
                <a:latin typeface="Times New Roman" pitchFamily="18" charset="0"/>
                <a:ea typeface="黑体" pitchFamily="49" charset="-122"/>
              </a:rPr>
              <a:t>关节软骨是一种多孔的粘弹性材料。</a:t>
            </a:r>
          </a:p>
          <a:p>
            <a:pPr algn="just">
              <a:lnSpc>
                <a:spcPct val="140000"/>
              </a:lnSpc>
              <a:spcBef>
                <a:spcPct val="0"/>
              </a:spcBef>
              <a:buFontTx/>
              <a:buChar char="•"/>
            </a:pPr>
            <a:r>
              <a:rPr lang="zh-CN" altLang="en-US" dirty="0">
                <a:solidFill>
                  <a:srgbClr val="CC0066"/>
                </a:solidFill>
                <a:latin typeface="Times New Roman" pitchFamily="18" charset="0"/>
                <a:ea typeface="黑体" pitchFamily="49" charset="-122"/>
              </a:rPr>
              <a:t>  </a:t>
            </a:r>
            <a:r>
              <a:rPr lang="zh-CN" altLang="en-US" sz="2800" dirty="0">
                <a:solidFill>
                  <a:srgbClr val="CC0066"/>
                </a:solidFill>
                <a:latin typeface="Times New Roman" pitchFamily="18" charset="0"/>
                <a:ea typeface="黑体" pitchFamily="49" charset="-122"/>
              </a:rPr>
              <a:t>组织间隙中充满着液体，应力作用下，液体可在组织中流进或流出。</a:t>
            </a:r>
          </a:p>
          <a:p>
            <a:pPr algn="just">
              <a:lnSpc>
                <a:spcPct val="140000"/>
              </a:lnSpc>
              <a:spcBef>
                <a:spcPct val="0"/>
              </a:spcBef>
            </a:pPr>
            <a:r>
              <a:rPr lang="zh-CN" altLang="en-US" sz="2800" dirty="0">
                <a:solidFill>
                  <a:srgbClr val="CC0066"/>
                </a:solidFill>
                <a:latin typeface="Times New Roman" pitchFamily="18" charset="0"/>
                <a:ea typeface="黑体" pitchFamily="49" charset="-122"/>
              </a:rPr>
              <a:t>         当组织膨胀时液体流入组织；</a:t>
            </a:r>
          </a:p>
          <a:p>
            <a:pPr algn="just">
              <a:lnSpc>
                <a:spcPct val="140000"/>
              </a:lnSpc>
              <a:spcBef>
                <a:spcPct val="0"/>
              </a:spcBef>
            </a:pPr>
            <a:r>
              <a:rPr lang="zh-CN" altLang="en-US" sz="2800" dirty="0">
                <a:solidFill>
                  <a:srgbClr val="CC0066"/>
                </a:solidFill>
                <a:latin typeface="Times New Roman" pitchFamily="18" charset="0"/>
                <a:ea typeface="黑体" pitchFamily="49" charset="-122"/>
              </a:rPr>
              <a:t>         当组织收缩时液体又流出来。</a:t>
            </a:r>
          </a:p>
          <a:p>
            <a:pPr algn="just">
              <a:lnSpc>
                <a:spcPct val="140000"/>
              </a:lnSpc>
              <a:spcBef>
                <a:spcPct val="0"/>
              </a:spcBef>
              <a:buFontTx/>
              <a:buChar char="•"/>
            </a:pPr>
            <a:r>
              <a:rPr lang="zh-CN" altLang="en-US" dirty="0">
                <a:latin typeface="Times New Roman" pitchFamily="18" charset="0"/>
                <a:ea typeface="黑体" pitchFamily="49" charset="-122"/>
              </a:rPr>
              <a:t>  </a:t>
            </a:r>
            <a:r>
              <a:rPr lang="zh-CN" altLang="en-US" sz="2800" dirty="0">
                <a:latin typeface="Times New Roman" pitchFamily="18" charset="0"/>
                <a:ea typeface="黑体" pitchFamily="49" charset="-122"/>
              </a:rPr>
              <a:t>液体在压力作用下的流动可能就是这种无血管组织取得营养的途径。</a:t>
            </a:r>
          </a:p>
          <a:p>
            <a:pPr algn="just">
              <a:lnSpc>
                <a:spcPct val="140000"/>
              </a:lnSpc>
              <a:spcBef>
                <a:spcPct val="0"/>
              </a:spcBef>
            </a:pPr>
            <a:endParaRPr lang="zh-CN" altLang="en-US" sz="2800" dirty="0">
              <a:latin typeface="Times New Roman" pitchFamily="18" charset="0"/>
              <a:ea typeface="黑体" pitchFamily="49" charset="-122"/>
            </a:endParaRPr>
          </a:p>
          <a:p>
            <a:pPr algn="just">
              <a:lnSpc>
                <a:spcPct val="140000"/>
              </a:lnSpc>
              <a:spcBef>
                <a:spcPct val="0"/>
              </a:spcBef>
              <a:buFontTx/>
              <a:buChar char="•"/>
            </a:pPr>
            <a:r>
              <a:rPr lang="zh-CN" altLang="en-US" dirty="0">
                <a:solidFill>
                  <a:schemeClr val="accent2"/>
                </a:solidFill>
                <a:latin typeface="Times New Roman" pitchFamily="18" charset="0"/>
                <a:ea typeface="黑体" pitchFamily="49" charset="-122"/>
              </a:rPr>
              <a:t> </a:t>
            </a:r>
            <a:r>
              <a:rPr lang="zh-CN" altLang="en-US" sz="2800" dirty="0">
                <a:solidFill>
                  <a:schemeClr val="accent2"/>
                </a:solidFill>
                <a:latin typeface="Times New Roman" pitchFamily="18" charset="0"/>
                <a:ea typeface="黑体" pitchFamily="49" charset="-122"/>
              </a:rPr>
              <a:t>  软骨力学性能会随着液体的含量而改变</a:t>
            </a:r>
            <a:r>
              <a:rPr lang="zh-CN" altLang="en-US" sz="2800" dirty="0" smtClean="0">
                <a:solidFill>
                  <a:schemeClr val="accent2"/>
                </a:solidFill>
                <a:latin typeface="Times New Roman" pitchFamily="18" charset="0"/>
                <a:ea typeface="黑体" pitchFamily="49" charset="-122"/>
              </a:rPr>
              <a:t>。</a:t>
            </a:r>
            <a:endParaRPr lang="zh-CN" altLang="en-US" sz="2800" b="0" dirty="0">
              <a:latin typeface="Times New Roman" pitchFamily="18" charset="0"/>
              <a:ea typeface="黑体" pitchFamily="49"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95288" y="0"/>
            <a:ext cx="8443912" cy="6450292"/>
          </a:xfrm>
          <a:prstGeom prst="rect">
            <a:avLst/>
          </a:prstGeom>
          <a:noFill/>
          <a:ln w="9525">
            <a:noFill/>
            <a:miter lim="800000"/>
            <a:headEnd/>
            <a:tailEnd/>
          </a:ln>
          <a:effectLst/>
        </p:spPr>
        <p:txBody>
          <a:bodyPr>
            <a:spAutoFit/>
          </a:bodyPr>
          <a:lstStyle/>
          <a:p>
            <a:pPr algn="just">
              <a:lnSpc>
                <a:spcPct val="150000"/>
              </a:lnSpc>
              <a:spcBef>
                <a:spcPct val="0"/>
              </a:spcBef>
            </a:pPr>
            <a:r>
              <a:rPr lang="zh-CN" altLang="en-US" sz="4000" dirty="0">
                <a:latin typeface="Times New Roman" pitchFamily="18" charset="0"/>
              </a:rPr>
              <a:t>      </a:t>
            </a:r>
            <a:r>
              <a:rPr lang="zh-CN" altLang="en-US" sz="4000" dirty="0">
                <a:latin typeface="黑体" pitchFamily="49" charset="-122"/>
                <a:ea typeface="黑体" pitchFamily="49" charset="-122"/>
              </a:rPr>
              <a:t>关节软骨在关节活动防止磨损方面表现出非凡的润滑性能。它的摩擦系数（表面滑动阻力与正压力之比）要比油在金属上润滑低两个数量级，比最好的人工材料低许多倍。成年人的关节几乎没有再生能力</a:t>
            </a:r>
            <a:r>
              <a:rPr lang="en-US" altLang="zh-CN" sz="4000" dirty="0">
                <a:latin typeface="黑体" pitchFamily="49" charset="-122"/>
                <a:ea typeface="黑体" pitchFamily="49" charset="-122"/>
              </a:rPr>
              <a:t>,  </a:t>
            </a:r>
            <a:r>
              <a:rPr lang="zh-CN" altLang="en-US" sz="4000" dirty="0">
                <a:latin typeface="黑体" pitchFamily="49" charset="-122"/>
                <a:ea typeface="黑体" pitchFamily="49" charset="-122"/>
              </a:rPr>
              <a:t>但可以维持整整一生而不会磨损破坏</a:t>
            </a:r>
            <a:r>
              <a:rPr lang="zh-CN" altLang="en-US" sz="4000" dirty="0" smtClean="0">
                <a:latin typeface="黑体" pitchFamily="49" charset="-122"/>
                <a:ea typeface="黑体" pitchFamily="49" charset="-122"/>
              </a:rPr>
              <a:t>。</a:t>
            </a:r>
            <a:endParaRPr lang="zh-CN" altLang="en-US" sz="2400" b="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533400" y="457200"/>
            <a:ext cx="8153400" cy="641350"/>
          </a:xfrm>
          <a:prstGeom prst="rect">
            <a:avLst/>
          </a:prstGeom>
          <a:noFill/>
          <a:ln w="9525">
            <a:noFill/>
            <a:miter lim="800000"/>
            <a:headEnd/>
            <a:tailEnd/>
          </a:ln>
          <a:effectLst/>
        </p:spPr>
        <p:txBody>
          <a:bodyPr>
            <a:spAutoFit/>
          </a:bodyPr>
          <a:lstStyle/>
          <a:p>
            <a:endParaRPr lang="zh-CN" altLang="en-US"/>
          </a:p>
        </p:txBody>
      </p:sp>
      <p:sp>
        <p:nvSpPr>
          <p:cNvPr id="124931" name="Text Box 3"/>
          <p:cNvSpPr txBox="1">
            <a:spLocks noChangeArrowheads="1"/>
          </p:cNvSpPr>
          <p:nvPr/>
        </p:nvSpPr>
        <p:spPr bwMode="auto">
          <a:xfrm>
            <a:off x="428596" y="214290"/>
            <a:ext cx="8153400" cy="1585627"/>
          </a:xfrm>
          <a:prstGeom prst="rect">
            <a:avLst/>
          </a:prstGeom>
          <a:noFill/>
          <a:ln w="9525">
            <a:noFill/>
            <a:miter lim="800000"/>
            <a:headEnd/>
            <a:tailEnd/>
          </a:ln>
          <a:effectLst/>
        </p:spPr>
        <p:txBody>
          <a:bodyPr wrap="square">
            <a:spAutoFit/>
          </a:bodyPr>
          <a:lstStyle/>
          <a:p>
            <a:pPr>
              <a:lnSpc>
                <a:spcPct val="190000"/>
              </a:lnSpc>
            </a:pPr>
            <a:r>
              <a:rPr lang="zh-CN" altLang="en-US" sz="2800" dirty="0">
                <a:solidFill>
                  <a:srgbClr val="990099"/>
                </a:solidFill>
                <a:latin typeface="黑体" pitchFamily="2" charset="-122"/>
                <a:ea typeface="黑体" pitchFamily="2" charset="-122"/>
              </a:rPr>
              <a:t>骨细胞：</a:t>
            </a:r>
            <a:r>
              <a:rPr lang="zh-CN" altLang="en-US" sz="2800" dirty="0">
                <a:latin typeface="黑体" pitchFamily="2" charset="-122"/>
                <a:ea typeface="黑体" pitchFamily="2" charset="-122"/>
              </a:rPr>
              <a:t>成骨细胞产生类骨质后，自身被包埋其中，分泌能力逐渐减弱，转变为骨细胞。</a:t>
            </a:r>
          </a:p>
        </p:txBody>
      </p:sp>
      <p:sp>
        <p:nvSpPr>
          <p:cNvPr id="4" name="Text Box 2"/>
          <p:cNvSpPr txBox="1">
            <a:spLocks noChangeArrowheads="1"/>
          </p:cNvSpPr>
          <p:nvPr/>
        </p:nvSpPr>
        <p:spPr bwMode="auto">
          <a:xfrm>
            <a:off x="0" y="2000240"/>
            <a:ext cx="9144000" cy="4019562"/>
          </a:xfrm>
          <a:prstGeom prst="rect">
            <a:avLst/>
          </a:prstGeom>
          <a:noFill/>
          <a:ln w="9525">
            <a:noFill/>
            <a:miter lim="800000"/>
            <a:headEnd/>
            <a:tailEnd/>
          </a:ln>
          <a:effectLst/>
        </p:spPr>
        <p:txBody>
          <a:bodyPr wrap="square">
            <a:spAutoFit/>
          </a:bodyPr>
          <a:lstStyle/>
          <a:p>
            <a:r>
              <a:rPr lang="zh-CN" altLang="en-US" sz="3200" dirty="0">
                <a:latin typeface="黑体" pitchFamily="2" charset="-122"/>
                <a:ea typeface="黑体" pitchFamily="2" charset="-122"/>
              </a:rPr>
              <a:t>破骨细胞：吞噬和分解非受力骨组织和坏死</a:t>
            </a:r>
            <a:r>
              <a:rPr lang="zh-CN" altLang="en-US" sz="3200" dirty="0" smtClean="0">
                <a:latin typeface="黑体" pitchFamily="2" charset="-122"/>
                <a:ea typeface="黑体" pitchFamily="2" charset="-122"/>
              </a:rPr>
              <a:t>骨组织</a:t>
            </a:r>
            <a:endParaRPr lang="zh-CN" altLang="en-US" sz="3200" dirty="0">
              <a:latin typeface="黑体" pitchFamily="2" charset="-122"/>
              <a:ea typeface="黑体" pitchFamily="2" charset="-122"/>
            </a:endParaRPr>
          </a:p>
          <a:p>
            <a:pPr>
              <a:lnSpc>
                <a:spcPct val="120000"/>
              </a:lnSpc>
            </a:pPr>
            <a:r>
              <a:rPr lang="zh-CN" altLang="en-US" dirty="0">
                <a:latin typeface="黑体" pitchFamily="2" charset="-122"/>
                <a:ea typeface="黑体" pitchFamily="2" charset="-122"/>
              </a:rPr>
              <a:t>   </a:t>
            </a:r>
          </a:p>
          <a:p>
            <a:pPr>
              <a:lnSpc>
                <a:spcPct val="120000"/>
              </a:lnSpc>
            </a:pPr>
            <a:r>
              <a:rPr lang="zh-CN" altLang="en-US" dirty="0">
                <a:latin typeface="黑体" pitchFamily="2" charset="-122"/>
                <a:ea typeface="黑体" pitchFamily="2" charset="-122"/>
              </a:rPr>
              <a:t>   </a:t>
            </a:r>
            <a:r>
              <a:rPr lang="zh-CN" altLang="en-US" sz="2800" dirty="0">
                <a:latin typeface="黑体" pitchFamily="2" charset="-122"/>
                <a:ea typeface="黑体" pitchFamily="2" charset="-122"/>
              </a:rPr>
              <a:t>合成并分泌溶胶原酶，对失去应力的胶原进行溶解；</a:t>
            </a:r>
          </a:p>
          <a:p>
            <a:pPr>
              <a:lnSpc>
                <a:spcPct val="120000"/>
              </a:lnSpc>
            </a:pPr>
            <a:r>
              <a:rPr lang="zh-CN" altLang="en-US" sz="2800" dirty="0">
                <a:latin typeface="黑体" pitchFamily="2" charset="-122"/>
                <a:ea typeface="黑体" pitchFamily="2" charset="-122"/>
              </a:rPr>
              <a:t> </a:t>
            </a:r>
            <a:r>
              <a:rPr lang="zh-CN" altLang="en-US" sz="2800" dirty="0" smtClean="0">
                <a:latin typeface="黑体" pitchFamily="2" charset="-122"/>
                <a:ea typeface="黑体" pitchFamily="2" charset="-122"/>
              </a:rPr>
              <a:t> </a:t>
            </a:r>
            <a:r>
              <a:rPr lang="zh-CN" altLang="en-US" sz="2800" dirty="0">
                <a:latin typeface="黑体" pitchFamily="2" charset="-122"/>
                <a:ea typeface="黑体" pitchFamily="2" charset="-122"/>
              </a:rPr>
              <a:t>合成分泌多种水解酶,对羟基磷灰石进行水解破坏；</a:t>
            </a:r>
          </a:p>
          <a:p>
            <a:pPr>
              <a:lnSpc>
                <a:spcPct val="120000"/>
              </a:lnSpc>
            </a:pPr>
            <a:endParaRPr lang="zh-CN" altLang="en-US" sz="2800" dirty="0">
              <a:latin typeface="黑体" pitchFamily="2" charset="-122"/>
              <a:ea typeface="黑体" pitchFamily="2" charset="-122"/>
            </a:endParaRPr>
          </a:p>
          <a:p>
            <a:pPr>
              <a:lnSpc>
                <a:spcPct val="120000"/>
              </a:lnSpc>
            </a:pPr>
            <a:r>
              <a:rPr lang="zh-CN" altLang="en-US" sz="2800" dirty="0">
                <a:latin typeface="黑体" pitchFamily="2" charset="-122"/>
                <a:ea typeface="黑体" pitchFamily="2" charset="-122"/>
              </a:rPr>
              <a:t>  </a:t>
            </a:r>
            <a:r>
              <a:rPr lang="zh-CN" altLang="en-US" sz="2800" dirty="0" smtClean="0">
                <a:latin typeface="黑体" pitchFamily="2" charset="-122"/>
                <a:ea typeface="黑体" pitchFamily="2" charset="-122"/>
              </a:rPr>
              <a:t>其</a:t>
            </a:r>
            <a:r>
              <a:rPr lang="zh-CN" altLang="en-US" sz="2800" dirty="0">
                <a:latin typeface="黑体" pitchFamily="2" charset="-122"/>
                <a:ea typeface="黑体" pitchFamily="2" charset="-122"/>
              </a:rPr>
              <a:t>形状、数量和合成功能受应力环境影响，在低应力区，破骨骨细胞数量增加，体积变大，骨组织以破坏、</a:t>
            </a:r>
            <a:r>
              <a:rPr lang="zh-CN" altLang="en-US" sz="2800" dirty="0" smtClean="0">
                <a:latin typeface="黑体" pitchFamily="2" charset="-122"/>
                <a:ea typeface="黑体" pitchFamily="2" charset="-122"/>
              </a:rPr>
              <a:t>吸收为主，</a:t>
            </a:r>
            <a:r>
              <a:rPr lang="zh-CN" altLang="en-US" sz="2800" dirty="0">
                <a:latin typeface="黑体" pitchFamily="2" charset="-122"/>
                <a:ea typeface="黑体" pitchFamily="2" charset="-122"/>
              </a:rPr>
              <a:t>骨质疏松，强度、刚度降低。</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1142976" y="142852"/>
            <a:ext cx="7143768" cy="3365318"/>
          </a:xfrm>
          <a:prstGeom prst="rect">
            <a:avLst/>
          </a:prstGeom>
          <a:noFill/>
          <a:ln w="9525">
            <a:noFill/>
            <a:miter lim="800000"/>
            <a:headEnd/>
            <a:tailEnd/>
          </a:ln>
          <a:effectLst/>
        </p:spPr>
      </p:pic>
      <p:pic>
        <p:nvPicPr>
          <p:cNvPr id="59394" name="Picture 2"/>
          <p:cNvPicPr>
            <a:picLocks noChangeAspect="1" noChangeArrowheads="1"/>
          </p:cNvPicPr>
          <p:nvPr/>
        </p:nvPicPr>
        <p:blipFill>
          <a:blip r:embed="rId3"/>
          <a:srcRect/>
          <a:stretch>
            <a:fillRect/>
          </a:stretch>
        </p:blipFill>
        <p:spPr bwMode="auto">
          <a:xfrm>
            <a:off x="571472" y="3929066"/>
            <a:ext cx="8252627" cy="1714512"/>
          </a:xfrm>
          <a:prstGeom prst="rect">
            <a:avLst/>
          </a:prstGeom>
          <a:noFill/>
          <a:ln w="9525">
            <a:noFill/>
            <a:miter lim="800000"/>
            <a:headEnd/>
            <a:tailEnd/>
          </a:ln>
          <a:effectLst/>
        </p:spPr>
      </p:pic>
      <p:sp>
        <p:nvSpPr>
          <p:cNvPr id="4" name="矩形 3"/>
          <p:cNvSpPr/>
          <p:nvPr/>
        </p:nvSpPr>
        <p:spPr>
          <a:xfrm>
            <a:off x="571472" y="6357958"/>
            <a:ext cx="1107996" cy="369332"/>
          </a:xfrm>
          <a:prstGeom prst="rect">
            <a:avLst/>
          </a:prstGeom>
        </p:spPr>
        <p:txBody>
          <a:bodyPr wrap="none">
            <a:spAutoFit/>
          </a:bodyPr>
          <a:lstStyle/>
          <a:p>
            <a:r>
              <a:rPr lang="en-US" dirty="0" err="1" smtClean="0"/>
              <a:t>软骨细胞</a:t>
            </a:r>
            <a:endParaRPr lang="en-US" dirty="0"/>
          </a:p>
        </p:txBody>
      </p:sp>
      <p:pic>
        <p:nvPicPr>
          <p:cNvPr id="19458" name="Picture 2"/>
          <p:cNvPicPr>
            <a:picLocks noChangeAspect="1" noChangeArrowheads="1"/>
          </p:cNvPicPr>
          <p:nvPr/>
        </p:nvPicPr>
        <p:blipFill>
          <a:blip r:embed="rId4"/>
          <a:srcRect/>
          <a:stretch>
            <a:fillRect/>
          </a:stretch>
        </p:blipFill>
        <p:spPr bwMode="auto">
          <a:xfrm>
            <a:off x="500034" y="5643578"/>
            <a:ext cx="8494174" cy="709613"/>
          </a:xfrm>
          <a:prstGeom prst="rect">
            <a:avLst/>
          </a:prstGeom>
          <a:noFill/>
          <a:ln w="9525">
            <a:noFill/>
            <a:miter lim="800000"/>
            <a:headEnd/>
            <a:tailEnd/>
          </a:ln>
          <a:effectLst/>
        </p:spPr>
      </p:pic>
      <p:sp>
        <p:nvSpPr>
          <p:cNvPr id="6" name="矩形 5"/>
          <p:cNvSpPr/>
          <p:nvPr/>
        </p:nvSpPr>
        <p:spPr>
          <a:xfrm>
            <a:off x="4000496" y="6072206"/>
            <a:ext cx="4929222" cy="21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1071538" y="0"/>
            <a:ext cx="7072362" cy="3331680"/>
          </a:xfrm>
          <a:prstGeom prst="rect">
            <a:avLst/>
          </a:prstGeom>
          <a:noFill/>
          <a:ln w="9525">
            <a:noFill/>
            <a:miter lim="800000"/>
            <a:headEnd/>
            <a:tailEnd/>
          </a:ln>
          <a:effectLst/>
        </p:spPr>
      </p:pic>
      <p:pic>
        <p:nvPicPr>
          <p:cNvPr id="60418" name="Picture 2"/>
          <p:cNvPicPr>
            <a:picLocks noChangeAspect="1" noChangeArrowheads="1"/>
          </p:cNvPicPr>
          <p:nvPr/>
        </p:nvPicPr>
        <p:blipFill>
          <a:blip r:embed="rId3"/>
          <a:srcRect/>
          <a:stretch>
            <a:fillRect/>
          </a:stretch>
        </p:blipFill>
        <p:spPr bwMode="auto">
          <a:xfrm>
            <a:off x="714348" y="3643314"/>
            <a:ext cx="7799478" cy="2786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1000100" y="0"/>
            <a:ext cx="7143768" cy="3365318"/>
          </a:xfrm>
          <a:prstGeom prst="rect">
            <a:avLst/>
          </a:prstGeom>
          <a:noFill/>
          <a:ln w="9525">
            <a:noFill/>
            <a:miter lim="800000"/>
            <a:headEnd/>
            <a:tailEnd/>
          </a:ln>
          <a:effectLst/>
        </p:spPr>
      </p:pic>
      <p:pic>
        <p:nvPicPr>
          <p:cNvPr id="61442" name="Picture 2"/>
          <p:cNvPicPr>
            <a:picLocks noChangeAspect="1" noChangeArrowheads="1"/>
          </p:cNvPicPr>
          <p:nvPr/>
        </p:nvPicPr>
        <p:blipFill>
          <a:blip r:embed="rId3"/>
          <a:srcRect/>
          <a:stretch>
            <a:fillRect/>
          </a:stretch>
        </p:blipFill>
        <p:spPr bwMode="auto">
          <a:xfrm>
            <a:off x="571472" y="3571876"/>
            <a:ext cx="8083924"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500034" y="214290"/>
            <a:ext cx="8370152" cy="2643206"/>
          </a:xfrm>
          <a:prstGeom prst="rect">
            <a:avLst/>
          </a:prstGeom>
          <a:noFill/>
          <a:ln w="9525">
            <a:noFill/>
            <a:miter lim="800000"/>
            <a:headEnd/>
            <a:tailEnd/>
          </a:ln>
          <a:effectLst/>
        </p:spPr>
      </p:pic>
      <p:pic>
        <p:nvPicPr>
          <p:cNvPr id="62468" name="Picture 4" descr="Image result for cartilage"/>
          <p:cNvPicPr>
            <a:picLocks noChangeAspect="1" noChangeArrowheads="1"/>
          </p:cNvPicPr>
          <p:nvPr/>
        </p:nvPicPr>
        <p:blipFill>
          <a:blip r:embed="rId3"/>
          <a:srcRect/>
          <a:stretch>
            <a:fillRect/>
          </a:stretch>
        </p:blipFill>
        <p:spPr bwMode="auto">
          <a:xfrm>
            <a:off x="-1" y="3143248"/>
            <a:ext cx="2857519" cy="2000264"/>
          </a:xfrm>
          <a:prstGeom prst="rect">
            <a:avLst/>
          </a:prstGeom>
          <a:noFill/>
        </p:spPr>
      </p:pic>
      <p:pic>
        <p:nvPicPr>
          <p:cNvPr id="62470" name="Picture 6" descr="Related image"/>
          <p:cNvPicPr>
            <a:picLocks noChangeAspect="1" noChangeArrowheads="1"/>
          </p:cNvPicPr>
          <p:nvPr/>
        </p:nvPicPr>
        <p:blipFill>
          <a:blip r:embed="rId4"/>
          <a:srcRect/>
          <a:stretch>
            <a:fillRect/>
          </a:stretch>
        </p:blipFill>
        <p:spPr bwMode="auto">
          <a:xfrm>
            <a:off x="2608272" y="2857496"/>
            <a:ext cx="6377297" cy="3714776"/>
          </a:xfrm>
          <a:prstGeom prst="rect">
            <a:avLst/>
          </a:prstGeom>
          <a:noFill/>
        </p:spPr>
      </p:pic>
      <p:sp>
        <p:nvSpPr>
          <p:cNvPr id="5" name="矩形 4"/>
          <p:cNvSpPr/>
          <p:nvPr/>
        </p:nvSpPr>
        <p:spPr>
          <a:xfrm>
            <a:off x="5715008" y="1571612"/>
            <a:ext cx="2928958" cy="21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500034" y="1857364"/>
            <a:ext cx="8215370" cy="92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srcRect/>
          <a:stretch>
            <a:fillRect/>
          </a:stretch>
        </p:blipFill>
        <p:spPr bwMode="auto">
          <a:xfrm>
            <a:off x="85725" y="285728"/>
            <a:ext cx="9058275" cy="533400"/>
          </a:xfrm>
          <a:prstGeom prst="rect">
            <a:avLst/>
          </a:prstGeom>
          <a:noFill/>
          <a:ln w="9525">
            <a:noFill/>
            <a:miter lim="800000"/>
            <a:headEnd/>
            <a:tailEnd/>
          </a:ln>
          <a:effectLst/>
        </p:spPr>
      </p:pic>
      <p:pic>
        <p:nvPicPr>
          <p:cNvPr id="64515" name="Picture 3"/>
          <p:cNvPicPr>
            <a:picLocks noChangeAspect="1" noChangeArrowheads="1"/>
          </p:cNvPicPr>
          <p:nvPr/>
        </p:nvPicPr>
        <p:blipFill>
          <a:blip r:embed="rId3"/>
          <a:srcRect/>
          <a:stretch>
            <a:fillRect/>
          </a:stretch>
        </p:blipFill>
        <p:spPr bwMode="auto">
          <a:xfrm>
            <a:off x="285720" y="3429000"/>
            <a:ext cx="8437870" cy="1643074"/>
          </a:xfrm>
          <a:prstGeom prst="rect">
            <a:avLst/>
          </a:prstGeom>
          <a:noFill/>
          <a:ln w="9525">
            <a:noFill/>
            <a:miter lim="800000"/>
            <a:headEnd/>
            <a:tailEnd/>
          </a:ln>
          <a:effectLst/>
        </p:spPr>
      </p:pic>
      <p:pic>
        <p:nvPicPr>
          <p:cNvPr id="64516" name="Picture 4"/>
          <p:cNvPicPr>
            <a:picLocks noChangeAspect="1" noChangeArrowheads="1"/>
          </p:cNvPicPr>
          <p:nvPr/>
        </p:nvPicPr>
        <p:blipFill>
          <a:blip r:embed="rId4"/>
          <a:srcRect/>
          <a:stretch>
            <a:fillRect/>
          </a:stretch>
        </p:blipFill>
        <p:spPr bwMode="auto">
          <a:xfrm>
            <a:off x="428596" y="1214422"/>
            <a:ext cx="8273517" cy="714380"/>
          </a:xfrm>
          <a:prstGeom prst="rect">
            <a:avLst/>
          </a:prstGeom>
          <a:noFill/>
          <a:ln w="9525">
            <a:noFill/>
            <a:miter lim="800000"/>
            <a:headEnd/>
            <a:tailEnd/>
          </a:ln>
          <a:effectLst/>
        </p:spPr>
      </p:pic>
      <p:pic>
        <p:nvPicPr>
          <p:cNvPr id="64517" name="Picture 5"/>
          <p:cNvPicPr>
            <a:picLocks noChangeAspect="1" noChangeArrowheads="1"/>
          </p:cNvPicPr>
          <p:nvPr/>
        </p:nvPicPr>
        <p:blipFill>
          <a:blip r:embed="rId5"/>
          <a:srcRect/>
          <a:stretch>
            <a:fillRect/>
          </a:stretch>
        </p:blipFill>
        <p:spPr bwMode="auto">
          <a:xfrm>
            <a:off x="285720" y="1928802"/>
            <a:ext cx="8230594" cy="1000132"/>
          </a:xfrm>
          <a:prstGeom prst="rect">
            <a:avLst/>
          </a:prstGeom>
          <a:noFill/>
          <a:ln w="9525">
            <a:noFill/>
            <a:miter lim="800000"/>
            <a:headEnd/>
            <a:tailEnd/>
          </a:ln>
          <a:effectLst/>
        </p:spPr>
      </p:pic>
      <p:pic>
        <p:nvPicPr>
          <p:cNvPr id="64518" name="Picture 6"/>
          <p:cNvPicPr>
            <a:picLocks noChangeAspect="1" noChangeArrowheads="1"/>
          </p:cNvPicPr>
          <p:nvPr/>
        </p:nvPicPr>
        <p:blipFill>
          <a:blip r:embed="rId6"/>
          <a:srcRect/>
          <a:stretch>
            <a:fillRect/>
          </a:stretch>
        </p:blipFill>
        <p:spPr bwMode="auto">
          <a:xfrm>
            <a:off x="357158" y="5143512"/>
            <a:ext cx="8528925" cy="1714488"/>
          </a:xfrm>
          <a:prstGeom prst="rect">
            <a:avLst/>
          </a:prstGeom>
          <a:noFill/>
          <a:ln w="9525">
            <a:noFill/>
            <a:miter lim="800000"/>
            <a:headEnd/>
            <a:tailEnd/>
          </a:ln>
          <a:effectLst/>
        </p:spPr>
      </p:pic>
      <p:sp>
        <p:nvSpPr>
          <p:cNvPr id="7" name="矩形 6"/>
          <p:cNvSpPr/>
          <p:nvPr/>
        </p:nvSpPr>
        <p:spPr>
          <a:xfrm>
            <a:off x="6072198" y="2571744"/>
            <a:ext cx="2500330"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srcRect/>
          <a:stretch>
            <a:fillRect/>
          </a:stretch>
        </p:blipFill>
        <p:spPr bwMode="auto">
          <a:xfrm>
            <a:off x="142844" y="857232"/>
            <a:ext cx="8633482" cy="3429024"/>
          </a:xfrm>
          <a:prstGeom prst="rect">
            <a:avLst/>
          </a:prstGeom>
          <a:noFill/>
          <a:ln w="9525">
            <a:noFill/>
            <a:miter lim="800000"/>
            <a:headEnd/>
            <a:tailEnd/>
          </a:ln>
          <a:effec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srcRect/>
          <a:stretch>
            <a:fillRect/>
          </a:stretch>
        </p:blipFill>
        <p:spPr bwMode="auto">
          <a:xfrm>
            <a:off x="4914900" y="0"/>
            <a:ext cx="4229100" cy="457200"/>
          </a:xfrm>
          <a:prstGeom prst="rect">
            <a:avLst/>
          </a:prstGeom>
          <a:noFill/>
          <a:ln w="9525">
            <a:noFill/>
            <a:miter lim="800000"/>
            <a:headEnd/>
            <a:tailEnd/>
          </a:ln>
          <a:effectLst/>
        </p:spPr>
      </p:pic>
      <p:pic>
        <p:nvPicPr>
          <p:cNvPr id="66563" name="Picture 3"/>
          <p:cNvPicPr>
            <a:picLocks noChangeAspect="1" noChangeArrowheads="1"/>
          </p:cNvPicPr>
          <p:nvPr/>
        </p:nvPicPr>
        <p:blipFill>
          <a:blip r:embed="rId3"/>
          <a:srcRect/>
          <a:stretch>
            <a:fillRect/>
          </a:stretch>
        </p:blipFill>
        <p:spPr bwMode="auto">
          <a:xfrm>
            <a:off x="0" y="428604"/>
            <a:ext cx="5991469" cy="4859061"/>
          </a:xfrm>
          <a:prstGeom prst="rect">
            <a:avLst/>
          </a:prstGeom>
          <a:noFill/>
          <a:ln w="9525">
            <a:noFill/>
            <a:miter lim="800000"/>
            <a:headEnd/>
            <a:tailEnd/>
          </a:ln>
          <a:effectLst/>
        </p:spPr>
      </p:pic>
      <p:pic>
        <p:nvPicPr>
          <p:cNvPr id="34817" name="Picture 1"/>
          <p:cNvPicPr>
            <a:picLocks noChangeAspect="1" noChangeArrowheads="1"/>
          </p:cNvPicPr>
          <p:nvPr/>
        </p:nvPicPr>
        <p:blipFill>
          <a:blip r:embed="rId4"/>
          <a:srcRect/>
          <a:stretch>
            <a:fillRect/>
          </a:stretch>
        </p:blipFill>
        <p:spPr bwMode="auto">
          <a:xfrm>
            <a:off x="928662" y="5500702"/>
            <a:ext cx="7648575" cy="1228725"/>
          </a:xfrm>
          <a:prstGeom prst="rect">
            <a:avLst/>
          </a:prstGeom>
          <a:noFill/>
          <a:ln w="9525">
            <a:noFill/>
            <a:miter lim="800000"/>
            <a:headEnd/>
            <a:tailEnd/>
          </a:ln>
          <a:effectLst/>
        </p:spPr>
      </p:pic>
      <p:sp>
        <p:nvSpPr>
          <p:cNvPr id="5" name="矩形 4"/>
          <p:cNvSpPr/>
          <p:nvPr/>
        </p:nvSpPr>
        <p:spPr>
          <a:xfrm>
            <a:off x="928662" y="5500702"/>
            <a:ext cx="5643602"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84213" y="188913"/>
            <a:ext cx="7772400" cy="646331"/>
          </a:xfrm>
          <a:prstGeom prst="rect">
            <a:avLst/>
          </a:prstGeom>
          <a:noFill/>
          <a:ln w="9525">
            <a:noFill/>
            <a:miter lim="800000"/>
            <a:headEnd/>
            <a:tailEnd/>
          </a:ln>
          <a:effectLst/>
        </p:spPr>
        <p:txBody>
          <a:bodyPr>
            <a:spAutoFit/>
          </a:bodyPr>
          <a:lstStyle/>
          <a:p>
            <a:r>
              <a:rPr lang="zh-CN" altLang="en-US" sz="3600" dirty="0" smtClean="0">
                <a:solidFill>
                  <a:srgbClr val="CC0066"/>
                </a:solidFill>
                <a:ea typeface="黑体" pitchFamily="2" charset="-122"/>
              </a:rPr>
              <a:t>韧带</a:t>
            </a:r>
            <a:r>
              <a:rPr lang="zh-CN" altLang="en-US" sz="3600" dirty="0">
                <a:solidFill>
                  <a:srgbClr val="CC0066"/>
                </a:solidFill>
                <a:ea typeface="黑体" pitchFamily="2" charset="-122"/>
              </a:rPr>
              <a:t>断裂和肌腱受伤机制</a:t>
            </a:r>
          </a:p>
        </p:txBody>
      </p:sp>
      <p:sp>
        <p:nvSpPr>
          <p:cNvPr id="3" name="Text Box 4"/>
          <p:cNvSpPr txBox="1">
            <a:spLocks noChangeArrowheads="1"/>
          </p:cNvSpPr>
          <p:nvPr/>
        </p:nvSpPr>
        <p:spPr bwMode="auto">
          <a:xfrm>
            <a:off x="7631113" y="2857496"/>
            <a:ext cx="1512887" cy="1409700"/>
          </a:xfrm>
          <a:prstGeom prst="rect">
            <a:avLst/>
          </a:prstGeom>
          <a:noFill/>
          <a:ln w="9525">
            <a:noFill/>
            <a:miter lim="800000"/>
            <a:headEnd/>
            <a:tailEnd/>
          </a:ln>
          <a:effectLst/>
        </p:spPr>
        <p:txBody>
          <a:bodyPr>
            <a:spAutoFit/>
          </a:bodyPr>
          <a:lstStyle/>
          <a:p>
            <a:r>
              <a:rPr lang="zh-CN" altLang="en-US" dirty="0">
                <a:ea typeface="黑体" pitchFamily="2" charset="-122"/>
              </a:rPr>
              <a:t>韧带</a:t>
            </a:r>
          </a:p>
        </p:txBody>
      </p:sp>
      <p:pic>
        <p:nvPicPr>
          <p:cNvPr id="4" name="Picture 5"/>
          <p:cNvPicPr>
            <a:picLocks noChangeAspect="1" noChangeArrowheads="1"/>
          </p:cNvPicPr>
          <p:nvPr/>
        </p:nvPicPr>
        <p:blipFill>
          <a:blip r:embed="rId2"/>
          <a:srcRect/>
          <a:stretch>
            <a:fillRect/>
          </a:stretch>
        </p:blipFill>
        <p:spPr bwMode="auto">
          <a:xfrm>
            <a:off x="714348" y="714356"/>
            <a:ext cx="6408737" cy="4819650"/>
          </a:xfrm>
          <a:prstGeom prst="rect">
            <a:avLst/>
          </a:prstGeom>
          <a:noFill/>
        </p:spPr>
      </p:pic>
      <p:sp>
        <p:nvSpPr>
          <p:cNvPr id="5" name="矩形 4"/>
          <p:cNvSpPr/>
          <p:nvPr/>
        </p:nvSpPr>
        <p:spPr>
          <a:xfrm>
            <a:off x="571472" y="5429264"/>
            <a:ext cx="7286676" cy="984885"/>
          </a:xfrm>
          <a:prstGeom prst="rect">
            <a:avLst/>
          </a:prstGeom>
        </p:spPr>
        <p:txBody>
          <a:bodyPr wrap="square">
            <a:spAutoFit/>
          </a:bodyPr>
          <a:lstStyle/>
          <a:p>
            <a:r>
              <a:rPr lang="zh-CN" altLang="en-US" sz="2000" dirty="0" smtClean="0">
                <a:latin typeface="黑体" pitchFamily="2" charset="-122"/>
                <a:ea typeface="黑体" pitchFamily="2" charset="-122"/>
              </a:rPr>
              <a:t>肌腱和韧带的生理负荷</a:t>
            </a:r>
            <a:r>
              <a:rPr lang="en-US" altLang="zh-CN" sz="2000" dirty="0" smtClean="0">
                <a:latin typeface="黑体" pitchFamily="2" charset="-122"/>
                <a:ea typeface="黑体" pitchFamily="2" charset="-122"/>
              </a:rPr>
              <a:t>:</a:t>
            </a:r>
          </a:p>
          <a:p>
            <a:r>
              <a:rPr lang="en-US" altLang="zh-CN" sz="2000" dirty="0" smtClean="0">
                <a:latin typeface="黑体" pitchFamily="2" charset="-122"/>
                <a:ea typeface="黑体" pitchFamily="2" charset="-122"/>
              </a:rPr>
              <a:t>    </a:t>
            </a:r>
            <a:r>
              <a:rPr lang="zh-CN" altLang="en-US" dirty="0" smtClean="0">
                <a:latin typeface="黑体" pitchFamily="2" charset="-122"/>
                <a:ea typeface="黑体" pitchFamily="2" charset="-122"/>
              </a:rPr>
              <a:t>正常活体生理情况下，肌腱和韧带所承受的</a:t>
            </a:r>
            <a:r>
              <a:rPr lang="zh-CN" altLang="en-US" dirty="0" smtClean="0">
                <a:solidFill>
                  <a:srgbClr val="CC0066"/>
                </a:solidFill>
                <a:latin typeface="黑体" pitchFamily="2" charset="-122"/>
                <a:ea typeface="黑体" pitchFamily="2" charset="-122"/>
              </a:rPr>
              <a:t>应力只是它们极限的</a:t>
            </a:r>
            <a:r>
              <a:rPr lang="en-US" altLang="zh-CN" dirty="0" smtClean="0">
                <a:solidFill>
                  <a:srgbClr val="CC0066"/>
                </a:solidFill>
                <a:latin typeface="黑体" pitchFamily="2" charset="-122"/>
                <a:ea typeface="黑体" pitchFamily="2" charset="-122"/>
              </a:rPr>
              <a:t>1/3</a:t>
            </a:r>
            <a:r>
              <a:rPr lang="zh-CN" altLang="en-US" dirty="0" smtClean="0">
                <a:solidFill>
                  <a:srgbClr val="CC0066"/>
                </a:solidFill>
                <a:latin typeface="黑体" pitchFamily="2" charset="-122"/>
                <a:ea typeface="黑体" pitchFamily="2" charset="-122"/>
              </a:rPr>
              <a:t>，</a:t>
            </a:r>
            <a:r>
              <a:rPr lang="zh-CN" altLang="en-US" dirty="0" smtClean="0">
                <a:solidFill>
                  <a:schemeClr val="accent2"/>
                </a:solidFill>
                <a:latin typeface="黑体" pitchFamily="2" charset="-122"/>
                <a:ea typeface="黑体" pitchFamily="2" charset="-122"/>
              </a:rPr>
              <a:t>一般的应变度大约是</a:t>
            </a:r>
            <a:r>
              <a:rPr lang="en-US" altLang="zh-CN" dirty="0" smtClean="0">
                <a:solidFill>
                  <a:schemeClr val="accent2"/>
                </a:solidFill>
                <a:latin typeface="黑体" pitchFamily="2" charset="-122"/>
                <a:ea typeface="黑体" pitchFamily="2" charset="-122"/>
              </a:rPr>
              <a:t>2%-5%</a:t>
            </a:r>
            <a:r>
              <a:rPr lang="zh-CN" altLang="en-US" dirty="0" smtClean="0">
                <a:solidFill>
                  <a:schemeClr val="accent2"/>
                </a:solidFill>
                <a:latin typeface="黑体" pitchFamily="2" charset="-122"/>
                <a:ea typeface="黑体" pitchFamily="2" charset="-122"/>
              </a:rPr>
              <a:t>。</a:t>
            </a:r>
            <a:endParaRPr lang="zh-CN" altLang="en-US" dirty="0">
              <a:solidFill>
                <a:schemeClr val="accent2"/>
              </a:solidFill>
              <a:latin typeface="黑体" pitchFamily="2" charset="-122"/>
              <a:ea typeface="黑体" pitchFamily="2"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lum bright="-48000" contrast="72000"/>
          </a:blip>
          <a:srcRect/>
          <a:stretch>
            <a:fillRect/>
          </a:stretch>
        </p:blipFill>
        <p:spPr bwMode="auto">
          <a:xfrm>
            <a:off x="1366838" y="1357313"/>
            <a:ext cx="6373812" cy="4143375"/>
          </a:xfrm>
          <a:prstGeom prst="rect">
            <a:avLst/>
          </a:prstGeom>
          <a:noFill/>
          <a:ln w="9525">
            <a:noFill/>
            <a:miter lim="800000"/>
            <a:headEnd/>
            <a:tailEnd/>
          </a:ln>
          <a:effectLst/>
        </p:spPr>
      </p:pic>
      <p:sp>
        <p:nvSpPr>
          <p:cNvPr id="3" name="Text Box 3"/>
          <p:cNvSpPr txBox="1">
            <a:spLocks noChangeArrowheads="1"/>
          </p:cNvSpPr>
          <p:nvPr/>
        </p:nvSpPr>
        <p:spPr bwMode="auto">
          <a:xfrm>
            <a:off x="2438400" y="5410200"/>
            <a:ext cx="6337300" cy="969963"/>
          </a:xfrm>
          <a:prstGeom prst="rect">
            <a:avLst/>
          </a:prstGeom>
          <a:noFill/>
          <a:ln w="9525">
            <a:noFill/>
            <a:miter lim="800000"/>
            <a:headEnd/>
            <a:tailEnd/>
          </a:ln>
          <a:effectLst/>
        </p:spPr>
        <p:txBody>
          <a:bodyPr>
            <a:spAutoFit/>
          </a:bodyPr>
          <a:lstStyle/>
          <a:p>
            <a:r>
              <a:rPr lang="zh-CN" altLang="en-US" sz="3200">
                <a:ea typeface="黑体" pitchFamily="2" charset="-122"/>
              </a:rPr>
              <a:t>高速应力导致跟腱断裂</a:t>
            </a:r>
          </a:p>
        </p:txBody>
      </p:sp>
      <p:sp>
        <p:nvSpPr>
          <p:cNvPr id="4" name="Text Box 5"/>
          <p:cNvSpPr txBox="1">
            <a:spLocks noChangeArrowheads="1"/>
          </p:cNvSpPr>
          <p:nvPr/>
        </p:nvSpPr>
        <p:spPr bwMode="auto">
          <a:xfrm>
            <a:off x="2057400" y="304800"/>
            <a:ext cx="6248400" cy="969963"/>
          </a:xfrm>
          <a:prstGeom prst="rect">
            <a:avLst/>
          </a:prstGeom>
          <a:noFill/>
          <a:ln w="9525">
            <a:noFill/>
            <a:miter lim="800000"/>
            <a:headEnd/>
            <a:tailEnd/>
          </a:ln>
          <a:effectLst/>
        </p:spPr>
        <p:txBody>
          <a:bodyPr>
            <a:spAutoFit/>
          </a:bodyPr>
          <a:lstStyle/>
          <a:p>
            <a:r>
              <a:rPr lang="zh-CN" altLang="en-US" sz="3200" dirty="0">
                <a:latin typeface="黑体" pitchFamily="2" charset="-122"/>
                <a:ea typeface="黑体" pitchFamily="2" charset="-122"/>
              </a:rPr>
              <a:t>例：马拉松长跑运动员 </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srcRect/>
          <a:stretch>
            <a:fillRect/>
          </a:stretch>
        </p:blipFill>
        <p:spPr bwMode="auto">
          <a:xfrm>
            <a:off x="1500166" y="0"/>
            <a:ext cx="5876937" cy="4022863"/>
          </a:xfrm>
          <a:prstGeom prst="rect">
            <a:avLst/>
          </a:prstGeom>
          <a:noFill/>
          <a:ln w="9525">
            <a:noFill/>
            <a:miter lim="800000"/>
            <a:headEnd/>
            <a:tailEnd/>
          </a:ln>
          <a:effectLst/>
        </p:spPr>
      </p:pic>
      <p:pic>
        <p:nvPicPr>
          <p:cNvPr id="67587" name="Picture 3"/>
          <p:cNvPicPr>
            <a:picLocks noChangeAspect="1" noChangeArrowheads="1"/>
          </p:cNvPicPr>
          <p:nvPr/>
        </p:nvPicPr>
        <p:blipFill>
          <a:blip r:embed="rId3"/>
          <a:srcRect/>
          <a:stretch>
            <a:fillRect/>
          </a:stretch>
        </p:blipFill>
        <p:spPr bwMode="auto">
          <a:xfrm>
            <a:off x="1000100" y="4071942"/>
            <a:ext cx="7275082" cy="2647949"/>
          </a:xfrm>
          <a:prstGeom prst="rect">
            <a:avLst/>
          </a:prstGeom>
          <a:noFill/>
          <a:ln w="9525">
            <a:noFill/>
            <a:miter lim="800000"/>
            <a:headEnd/>
            <a:tailEnd/>
          </a:ln>
          <a:effectLst/>
        </p:spPr>
      </p:pic>
      <p:sp>
        <p:nvSpPr>
          <p:cNvPr id="4" name="矩形 3"/>
          <p:cNvSpPr/>
          <p:nvPr/>
        </p:nvSpPr>
        <p:spPr>
          <a:xfrm>
            <a:off x="5857884" y="6429396"/>
            <a:ext cx="235745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p:nvSpPr>
        <p:spPr>
          <a:xfrm>
            <a:off x="285720" y="4357694"/>
            <a:ext cx="646331" cy="369332"/>
          </a:xfrm>
          <a:prstGeom prst="rect">
            <a:avLst/>
          </a:prstGeom>
        </p:spPr>
        <p:txBody>
          <a:bodyPr wrap="none">
            <a:spAutoFit/>
          </a:bodyPr>
          <a:lstStyle/>
          <a:p>
            <a:r>
              <a:rPr lang="en-US" dirty="0" err="1" smtClean="0"/>
              <a:t>凹面</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Text Box 4"/>
          <p:cNvSpPr txBox="1">
            <a:spLocks noChangeArrowheads="1"/>
          </p:cNvSpPr>
          <p:nvPr/>
        </p:nvSpPr>
        <p:spPr bwMode="auto">
          <a:xfrm>
            <a:off x="357158" y="214290"/>
            <a:ext cx="8280400" cy="2554161"/>
          </a:xfrm>
          <a:prstGeom prst="rect">
            <a:avLst/>
          </a:prstGeom>
          <a:noFill/>
          <a:ln w="9525">
            <a:noFill/>
            <a:miter lim="800000"/>
            <a:headEnd/>
            <a:tailEnd/>
          </a:ln>
          <a:effectLst/>
        </p:spPr>
        <p:txBody>
          <a:bodyPr wrap="square">
            <a:spAutoFit/>
          </a:bodyPr>
          <a:lstStyle/>
          <a:p>
            <a:endParaRPr lang="zh-CN" altLang="en-US" b="0" dirty="0"/>
          </a:p>
          <a:p>
            <a:pPr>
              <a:lnSpc>
                <a:spcPct val="210000"/>
              </a:lnSpc>
            </a:pPr>
            <a:r>
              <a:rPr lang="zh-CN" altLang="en-US" b="0" dirty="0"/>
              <a:t>    </a:t>
            </a:r>
            <a:r>
              <a:rPr lang="zh-CN" altLang="en-US" sz="2400" dirty="0">
                <a:latin typeface="黑体" pitchFamily="2" charset="-122"/>
                <a:ea typeface="黑体" pitchFamily="2" charset="-122"/>
              </a:rPr>
              <a:t>正常骨骼处于一个吸收与生长重建的连续过程，成骨细胞与破骨细胞的生理活性保持着动态平衡，机械力学刺激是必不可少的条件之一。</a:t>
            </a:r>
          </a:p>
        </p:txBody>
      </p:sp>
      <p:sp>
        <p:nvSpPr>
          <p:cNvPr id="3" name="Text Box 4"/>
          <p:cNvSpPr txBox="1">
            <a:spLocks noChangeArrowheads="1"/>
          </p:cNvSpPr>
          <p:nvPr/>
        </p:nvSpPr>
        <p:spPr bwMode="auto">
          <a:xfrm>
            <a:off x="428596" y="3071810"/>
            <a:ext cx="7993063" cy="2480294"/>
          </a:xfrm>
          <a:prstGeom prst="rect">
            <a:avLst/>
          </a:prstGeom>
          <a:noFill/>
          <a:ln w="9525">
            <a:noFill/>
            <a:miter lim="800000"/>
            <a:headEnd/>
            <a:tailEnd/>
          </a:ln>
          <a:effectLst/>
        </p:spPr>
        <p:txBody>
          <a:bodyPr wrap="square">
            <a:spAutoFit/>
          </a:bodyPr>
          <a:lstStyle/>
          <a:p>
            <a:pPr>
              <a:lnSpc>
                <a:spcPct val="230000"/>
              </a:lnSpc>
            </a:pPr>
            <a:r>
              <a:rPr lang="zh-CN" altLang="en-US" b="0" dirty="0"/>
              <a:t>    </a:t>
            </a:r>
            <a:r>
              <a:rPr lang="zh-CN" altLang="en-US" sz="2400" dirty="0">
                <a:latin typeface="黑体" pitchFamily="2" charset="-122"/>
                <a:ea typeface="黑体" pitchFamily="2" charset="-122"/>
              </a:rPr>
              <a:t>大量研究表明：机械力学刺激过低时，如宇航失重和长期卧床、肢体制动的人员均可导致骨密度、骨钙含量、骨基质蛋白、骨形成速度的降低。</a:t>
            </a:r>
            <a:endParaRPr lang="en-US" altLang="zh-CN" sz="2400"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a:stretch>
            <a:fillRect/>
          </a:stretch>
        </p:blipFill>
        <p:spPr bwMode="auto">
          <a:xfrm>
            <a:off x="800100" y="828675"/>
            <a:ext cx="7543800" cy="5200650"/>
          </a:xfrm>
          <a:prstGeom prst="rect">
            <a:avLst/>
          </a:prstGeom>
          <a:noFill/>
          <a:ln w="9525">
            <a:noFill/>
            <a:miter lim="800000"/>
            <a:headEnd/>
            <a:tailEnd/>
          </a:ln>
          <a:effec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1500166" y="571480"/>
            <a:ext cx="5429288" cy="3906284"/>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srcRect/>
          <a:stretch>
            <a:fillRect/>
          </a:stretch>
        </p:blipFill>
        <p:spPr bwMode="auto">
          <a:xfrm>
            <a:off x="428596" y="428604"/>
            <a:ext cx="8040161" cy="4214842"/>
          </a:xfrm>
          <a:prstGeom prst="rect">
            <a:avLst/>
          </a:prstGeom>
          <a:noFill/>
          <a:ln w="9525">
            <a:noFill/>
            <a:miter lim="800000"/>
            <a:headEnd/>
            <a:tailEnd/>
          </a:ln>
          <a:effectLst/>
        </p:spPr>
      </p:pic>
      <p:sp>
        <p:nvSpPr>
          <p:cNvPr id="3" name="矩形 2"/>
          <p:cNvSpPr/>
          <p:nvPr/>
        </p:nvSpPr>
        <p:spPr>
          <a:xfrm>
            <a:off x="428596" y="500042"/>
            <a:ext cx="2714644"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p:cNvSpPr/>
          <p:nvPr/>
        </p:nvSpPr>
        <p:spPr>
          <a:xfrm>
            <a:off x="357158" y="5000636"/>
            <a:ext cx="877163" cy="369332"/>
          </a:xfrm>
          <a:prstGeom prst="rect">
            <a:avLst/>
          </a:prstGeom>
        </p:spPr>
        <p:txBody>
          <a:bodyPr wrap="none">
            <a:spAutoFit/>
          </a:bodyPr>
          <a:lstStyle/>
          <a:p>
            <a:r>
              <a:rPr lang="en-US" dirty="0" err="1" smtClean="0"/>
              <a:t>黄韧带</a:t>
            </a:r>
            <a:endParaRPr lang="en-US" dirty="0"/>
          </a:p>
        </p:txBody>
      </p:sp>
      <p:sp>
        <p:nvSpPr>
          <p:cNvPr id="19458" name="AutoShape 2" descr="prodcut-image"/>
          <p:cNvSpPr>
            <a:spLocks noChangeAspect="1" noChangeArrowheads="1"/>
          </p:cNvSpPr>
          <p:nvPr/>
        </p:nvSpPr>
        <p:spPr bwMode="auto">
          <a:xfrm>
            <a:off x="63500" y="-136525"/>
            <a:ext cx="4953000" cy="4953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图片 5" descr="Braided-7x7-galvanized-steel-wire-rope.jpg"/>
          <p:cNvPicPr>
            <a:picLocks noChangeAspect="1"/>
          </p:cNvPicPr>
          <p:nvPr/>
        </p:nvPicPr>
        <p:blipFill>
          <a:blip r:embed="rId3" cstate="print"/>
          <a:stretch>
            <a:fillRect/>
          </a:stretch>
        </p:blipFill>
        <p:spPr>
          <a:xfrm>
            <a:off x="6072198" y="4714884"/>
            <a:ext cx="1785950" cy="1785950"/>
          </a:xfrm>
          <a:prstGeom prst="rect">
            <a:avLst/>
          </a:prstGeom>
        </p:spPr>
      </p:pic>
      <p:sp>
        <p:nvSpPr>
          <p:cNvPr id="7" name="矩形 6"/>
          <p:cNvSpPr/>
          <p:nvPr/>
        </p:nvSpPr>
        <p:spPr>
          <a:xfrm>
            <a:off x="6072198" y="6488668"/>
            <a:ext cx="1946110" cy="369332"/>
          </a:xfrm>
          <a:prstGeom prst="rect">
            <a:avLst/>
          </a:prstGeom>
        </p:spPr>
        <p:txBody>
          <a:bodyPr wrap="none">
            <a:spAutoFit/>
          </a:bodyPr>
          <a:lstStyle/>
          <a:p>
            <a:r>
              <a:rPr lang="en-US" dirty="0" smtClean="0"/>
              <a:t>braided wire ropes</a:t>
            </a:r>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https://timgsa.baidu.com/timg?image&amp;quality=80&amp;size=b9999_10000&amp;sec=1513063247&amp;di=0c6f6fb8a323ead19fdbb51891703616&amp;imgtype=jpg&amp;er=1&amp;src=http%3A%2F%2Fo.quizlet.com%2Fp91l2Szqy2WfpiQRoM87PA.jpg"/>
          <p:cNvPicPr>
            <a:picLocks noChangeAspect="1" noChangeArrowheads="1"/>
          </p:cNvPicPr>
          <p:nvPr/>
        </p:nvPicPr>
        <p:blipFill>
          <a:blip r:embed="rId2"/>
          <a:srcRect/>
          <a:stretch>
            <a:fillRect/>
          </a:stretch>
        </p:blipFill>
        <p:spPr bwMode="auto">
          <a:xfrm>
            <a:off x="4786314" y="1571612"/>
            <a:ext cx="3807225" cy="3643338"/>
          </a:xfrm>
          <a:prstGeom prst="rect">
            <a:avLst/>
          </a:prstGeom>
          <a:noFill/>
        </p:spPr>
      </p:pic>
      <p:pic>
        <p:nvPicPr>
          <p:cNvPr id="8194" name="Picture 2" descr="https://gss0.bdstatic.com/94o3dSag_xI4khGkpoWK1HF6hhy/baike/c0%3Dbaike116%2C5%2C5%2C116%2C38/sign=d302c5610fb30f242197e451a9fcba26/cefc1e178a82b901e21bad33738da9773912ef78.jpg"/>
          <p:cNvPicPr>
            <a:picLocks noChangeAspect="1" noChangeArrowheads="1"/>
          </p:cNvPicPr>
          <p:nvPr/>
        </p:nvPicPr>
        <p:blipFill>
          <a:blip r:embed="rId3"/>
          <a:srcRect/>
          <a:stretch>
            <a:fillRect/>
          </a:stretch>
        </p:blipFill>
        <p:spPr bwMode="auto">
          <a:xfrm>
            <a:off x="142844" y="642918"/>
            <a:ext cx="4804702" cy="5376846"/>
          </a:xfrm>
          <a:prstGeom prst="rect">
            <a:avLst/>
          </a:prstGeom>
          <a:noFill/>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2844" y="357166"/>
            <a:ext cx="3810000" cy="4191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857620" y="357166"/>
            <a:ext cx="5286380" cy="5247221"/>
          </a:xfrm>
          <a:prstGeom prst="rect">
            <a:avLst/>
          </a:prstGeom>
          <a:noFill/>
          <a:ln w="9525">
            <a:noFill/>
            <a:miter lim="800000"/>
            <a:headEnd/>
            <a:tailEnd/>
          </a:ln>
          <a:effectLst/>
        </p:spPr>
      </p:pic>
      <p:pic>
        <p:nvPicPr>
          <p:cNvPr id="17409" name="Picture 1"/>
          <p:cNvPicPr>
            <a:picLocks noChangeAspect="1" noChangeArrowheads="1"/>
          </p:cNvPicPr>
          <p:nvPr/>
        </p:nvPicPr>
        <p:blipFill>
          <a:blip r:embed="rId4"/>
          <a:srcRect/>
          <a:stretch>
            <a:fillRect/>
          </a:stretch>
        </p:blipFill>
        <p:spPr bwMode="auto">
          <a:xfrm>
            <a:off x="928662" y="4857760"/>
            <a:ext cx="7886700" cy="1619250"/>
          </a:xfrm>
          <a:prstGeom prst="rect">
            <a:avLst/>
          </a:prstGeom>
          <a:noFill/>
          <a:ln w="9525">
            <a:noFill/>
            <a:miter lim="800000"/>
            <a:headEnd/>
            <a:tailEnd/>
          </a:ln>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28596" y="928670"/>
            <a:ext cx="7696200" cy="21240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57158" y="3143248"/>
            <a:ext cx="7791450" cy="21717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00034" y="5357826"/>
            <a:ext cx="7643866" cy="923925"/>
          </a:xfrm>
          <a:prstGeom prst="rect">
            <a:avLst/>
          </a:prstGeom>
          <a:noFill/>
          <a:ln w="9525">
            <a:noFill/>
            <a:miter lim="800000"/>
            <a:headEnd/>
            <a:tailEnd/>
          </a:ln>
          <a:effec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a:srcRect/>
          <a:stretch>
            <a:fillRect/>
          </a:stretch>
        </p:blipFill>
        <p:spPr bwMode="auto">
          <a:xfrm>
            <a:off x="285720" y="571480"/>
            <a:ext cx="8628590" cy="5000660"/>
          </a:xfrm>
          <a:prstGeom prst="rect">
            <a:avLst/>
          </a:prstGeom>
          <a:noFill/>
          <a:ln w="9525">
            <a:noFill/>
            <a:miter lim="800000"/>
            <a:headEnd/>
            <a:tailEnd/>
          </a:ln>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714348" y="285728"/>
            <a:ext cx="7820025" cy="4114800"/>
          </a:xfrm>
          <a:prstGeom prst="rect">
            <a:avLst/>
          </a:prstGeom>
          <a:noFill/>
          <a:ln w="9525">
            <a:noFill/>
            <a:miter lim="800000"/>
            <a:headEnd/>
            <a:tailEnd/>
          </a:ln>
          <a:effec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214290"/>
            <a:ext cx="4486275" cy="4095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42844" y="1000108"/>
            <a:ext cx="5478545" cy="2881309"/>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0" y="3929066"/>
            <a:ext cx="4808141" cy="2714644"/>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4692177" y="2357430"/>
            <a:ext cx="4451823" cy="3057532"/>
          </a:xfrm>
          <a:prstGeom prst="rect">
            <a:avLst/>
          </a:prstGeom>
          <a:noFill/>
          <a:ln w="9525">
            <a:solidFill>
              <a:schemeClr val="accent1"/>
            </a:solidFill>
            <a:miter lim="800000"/>
            <a:headEnd/>
            <a:tailEnd/>
          </a:ln>
          <a:effectLst/>
        </p:spPr>
      </p:pic>
      <p:sp>
        <p:nvSpPr>
          <p:cNvPr id="6" name="矩形 5"/>
          <p:cNvSpPr/>
          <p:nvPr/>
        </p:nvSpPr>
        <p:spPr>
          <a:xfrm>
            <a:off x="6572264" y="5357826"/>
            <a:ext cx="1107996" cy="369332"/>
          </a:xfrm>
          <a:prstGeom prst="rect">
            <a:avLst/>
          </a:prstGeom>
        </p:spPr>
        <p:txBody>
          <a:bodyPr wrap="none">
            <a:spAutoFit/>
          </a:bodyPr>
          <a:lstStyle/>
          <a:p>
            <a:r>
              <a:rPr lang="zh-CN" altLang="en-US" dirty="0" smtClean="0"/>
              <a:t>软骨下骨</a:t>
            </a: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928662" y="3429000"/>
            <a:ext cx="7658100" cy="2962275"/>
          </a:xfrm>
          <a:prstGeom prst="rect">
            <a:avLst/>
          </a:prstGeom>
          <a:noFill/>
          <a:ln w="9525">
            <a:noFill/>
            <a:miter lim="800000"/>
            <a:headEnd/>
            <a:tailEnd/>
          </a:ln>
          <a:effectLst/>
        </p:spPr>
      </p:pic>
      <p:pic>
        <p:nvPicPr>
          <p:cNvPr id="3" name="Picture 3"/>
          <p:cNvPicPr>
            <a:picLocks noChangeAspect="1" noChangeArrowheads="1"/>
          </p:cNvPicPr>
          <p:nvPr/>
        </p:nvPicPr>
        <p:blipFill>
          <a:blip r:embed="rId3"/>
          <a:srcRect/>
          <a:stretch>
            <a:fillRect/>
          </a:stretch>
        </p:blipFill>
        <p:spPr bwMode="auto">
          <a:xfrm>
            <a:off x="1714480" y="214290"/>
            <a:ext cx="5478545" cy="2881309"/>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14348" y="357166"/>
            <a:ext cx="7781925" cy="40862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714348" y="4429132"/>
            <a:ext cx="7705725" cy="381000"/>
          </a:xfrm>
          <a:prstGeom prst="rect">
            <a:avLst/>
          </a:prstGeom>
          <a:noFill/>
          <a:ln w="9525">
            <a:noFill/>
            <a:miter lim="800000"/>
            <a:headEnd/>
            <a:tailEnd/>
          </a:ln>
          <a:effec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643042" y="0"/>
            <a:ext cx="5693244" cy="4824424"/>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642910" y="4714884"/>
            <a:ext cx="7600950" cy="390525"/>
          </a:xfrm>
          <a:prstGeom prst="rect">
            <a:avLst/>
          </a:prstGeom>
          <a:noFill/>
          <a:ln w="9525">
            <a:noFill/>
            <a:miter lim="800000"/>
            <a:headEnd/>
            <a:tailEnd/>
          </a:ln>
          <a:effectLst/>
        </p:spPr>
      </p:pic>
      <p:pic>
        <p:nvPicPr>
          <p:cNvPr id="5125" name="Picture 5"/>
          <p:cNvPicPr>
            <a:picLocks noChangeAspect="1" noChangeArrowheads="1"/>
          </p:cNvPicPr>
          <p:nvPr/>
        </p:nvPicPr>
        <p:blipFill>
          <a:blip r:embed="rId4"/>
          <a:srcRect/>
          <a:stretch>
            <a:fillRect/>
          </a:stretch>
        </p:blipFill>
        <p:spPr bwMode="auto">
          <a:xfrm>
            <a:off x="714348" y="5214950"/>
            <a:ext cx="7534275" cy="1400175"/>
          </a:xfrm>
          <a:prstGeom prst="rect">
            <a:avLst/>
          </a:prstGeom>
          <a:noFill/>
          <a:ln w="9525">
            <a:noFill/>
            <a:miter lim="800000"/>
            <a:headEnd/>
            <a:tailEnd/>
          </a:ln>
          <a:effec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28625" y="1538288"/>
            <a:ext cx="8286750" cy="3781425"/>
          </a:xfrm>
          <a:prstGeom prst="rect">
            <a:avLst/>
          </a:prstGeom>
          <a:noFill/>
          <a:ln w="9525">
            <a:noFill/>
            <a:miter lim="800000"/>
            <a:headEnd/>
            <a:tailEnd/>
          </a:ln>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38150" y="1390650"/>
            <a:ext cx="8267700" cy="4076700"/>
          </a:xfrm>
          <a:prstGeom prst="rect">
            <a:avLst/>
          </a:prstGeom>
          <a:noFill/>
          <a:ln w="9525">
            <a:noFill/>
            <a:miter lim="800000"/>
            <a:headEnd/>
            <a:tailEnd/>
          </a:ln>
          <a:effec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61950" y="1304925"/>
            <a:ext cx="8420100" cy="4248150"/>
          </a:xfrm>
          <a:prstGeom prst="rect">
            <a:avLst/>
          </a:prstGeom>
          <a:noFill/>
          <a:ln w="9525">
            <a:noFill/>
            <a:miter lim="800000"/>
            <a:headEnd/>
            <a:tailEnd/>
          </a:ln>
          <a:effec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557338" y="838200"/>
            <a:ext cx="6029325" cy="5181600"/>
          </a:xfrm>
          <a:prstGeom prst="rect">
            <a:avLst/>
          </a:prstGeom>
          <a:noFill/>
          <a:ln w="9525">
            <a:noFill/>
            <a:miter lim="800000"/>
            <a:headEnd/>
            <a:tailEnd/>
          </a:ln>
          <a:effec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609600" y="1266825"/>
            <a:ext cx="7924800" cy="4324350"/>
          </a:xfrm>
          <a:prstGeom prst="rect">
            <a:avLst/>
          </a:prstGeom>
          <a:noFill/>
          <a:ln w="9525">
            <a:noFill/>
            <a:miter lim="800000"/>
            <a:headEnd/>
            <a:tailEnd/>
          </a:ln>
          <a:effec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190512145106.jpg"/>
          <p:cNvPicPr>
            <a:picLocks noChangeAspect="1"/>
          </p:cNvPicPr>
          <p:nvPr/>
        </p:nvPicPr>
        <p:blipFill>
          <a:blip r:embed="rId2"/>
          <a:stretch>
            <a:fillRect/>
          </a:stretch>
        </p:blipFill>
        <p:spPr>
          <a:xfrm>
            <a:off x="0" y="2571744"/>
            <a:ext cx="9144000" cy="3390204"/>
          </a:xfrm>
          <a:prstGeom prst="rect">
            <a:avLst/>
          </a:prstGeom>
        </p:spPr>
      </p:pic>
      <p:pic>
        <p:nvPicPr>
          <p:cNvPr id="4" name="图片 3" descr="微信图片_20190512145116.jpg"/>
          <p:cNvPicPr>
            <a:picLocks noChangeAspect="1"/>
          </p:cNvPicPr>
          <p:nvPr/>
        </p:nvPicPr>
        <p:blipFill>
          <a:blip r:embed="rId3"/>
          <a:stretch>
            <a:fillRect/>
          </a:stretch>
        </p:blipFill>
        <p:spPr>
          <a:xfrm>
            <a:off x="0" y="285728"/>
            <a:ext cx="9144000" cy="1957723"/>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666750" y="1071563"/>
            <a:ext cx="7810500" cy="4714875"/>
          </a:xfrm>
          <a:prstGeom prst="rect">
            <a:avLst/>
          </a:prstGeom>
          <a:noFill/>
          <a:ln w="9525">
            <a:noFill/>
            <a:miter lim="800000"/>
            <a:headEnd/>
            <a:tailEnd/>
          </a:ln>
          <a:effec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642910" y="428604"/>
            <a:ext cx="7791450" cy="4543425"/>
          </a:xfrm>
          <a:prstGeom prst="rect">
            <a:avLst/>
          </a:prstGeom>
          <a:noFill/>
          <a:ln w="9525">
            <a:noFill/>
            <a:miter lim="800000"/>
            <a:headEnd/>
            <a:tailEnd/>
          </a:ln>
          <a:effec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695325" y="833438"/>
            <a:ext cx="7753350" cy="519112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4282" y="357166"/>
            <a:ext cx="8429684" cy="2523768"/>
          </a:xfrm>
          <a:prstGeom prst="rect">
            <a:avLst/>
          </a:prstGeom>
        </p:spPr>
        <p:txBody>
          <a:bodyPr wrap="square">
            <a:spAutoFit/>
          </a:bodyPr>
          <a:lstStyle/>
          <a:p>
            <a:r>
              <a:rPr lang="zh-CN" altLang="en-US" sz="2800" b="1" dirty="0" smtClean="0">
                <a:latin typeface="黑体" pitchFamily="2" charset="-122"/>
                <a:ea typeface="黑体" pitchFamily="2" charset="-122"/>
              </a:rPr>
              <a:t>骨的宏观结构</a:t>
            </a:r>
            <a:br>
              <a:rPr lang="zh-CN" altLang="en-US" sz="2800" b="1" dirty="0" smtClean="0">
                <a:latin typeface="黑体" pitchFamily="2" charset="-122"/>
                <a:ea typeface="黑体" pitchFamily="2" charset="-122"/>
              </a:rPr>
            </a:br>
            <a:r>
              <a:rPr lang="zh-CN" altLang="en-US" sz="2800" b="1" dirty="0" smtClean="0">
                <a:latin typeface="黑体" pitchFamily="2" charset="-122"/>
                <a:ea typeface="黑体" pitchFamily="2" charset="-122"/>
              </a:rPr>
              <a:t>     骨分为</a:t>
            </a:r>
            <a:r>
              <a:rPr lang="zh-CN" altLang="en-US" sz="2800" b="1" dirty="0" smtClean="0">
                <a:solidFill>
                  <a:srgbClr val="FF00FF"/>
                </a:solidFill>
                <a:latin typeface="黑体" pitchFamily="2" charset="-122"/>
                <a:ea typeface="黑体" pitchFamily="2" charset="-122"/>
              </a:rPr>
              <a:t>密质骨</a:t>
            </a:r>
            <a:r>
              <a:rPr lang="zh-CN" altLang="en-US" sz="2800" b="1" dirty="0" smtClean="0">
                <a:latin typeface="黑体" pitchFamily="2" charset="-122"/>
                <a:ea typeface="黑体" pitchFamily="2" charset="-122"/>
              </a:rPr>
              <a:t>和</a:t>
            </a:r>
            <a:r>
              <a:rPr lang="zh-CN" altLang="en-US" sz="2800" b="1" dirty="0" smtClean="0">
                <a:solidFill>
                  <a:srgbClr val="FF00FF"/>
                </a:solidFill>
                <a:latin typeface="黑体" pitchFamily="2" charset="-122"/>
                <a:ea typeface="黑体" pitchFamily="2" charset="-122"/>
              </a:rPr>
              <a:t>松质骨</a:t>
            </a:r>
            <a:r>
              <a:rPr lang="zh-CN" altLang="en-US" sz="2800" b="1" dirty="0" smtClean="0">
                <a:latin typeface="黑体" pitchFamily="2" charset="-122"/>
                <a:ea typeface="黑体" pitchFamily="2" charset="-122"/>
              </a:rPr>
              <a:t>。</a:t>
            </a:r>
            <a:br>
              <a:rPr lang="zh-CN" altLang="en-US" sz="2800" b="1" dirty="0" smtClean="0">
                <a:latin typeface="黑体" pitchFamily="2" charset="-122"/>
                <a:ea typeface="黑体" pitchFamily="2" charset="-122"/>
              </a:rPr>
            </a:br>
            <a:r>
              <a:rPr lang="zh-CN" altLang="en-US" sz="2800" b="1" dirty="0" smtClean="0">
                <a:latin typeface="黑体" pitchFamily="2" charset="-122"/>
                <a:ea typeface="黑体" pitchFamily="2" charset="-122"/>
              </a:rPr>
              <a:t>     </a:t>
            </a:r>
            <a:r>
              <a:rPr lang="zh-CN" altLang="en-US" sz="2800" b="1" dirty="0" smtClean="0">
                <a:solidFill>
                  <a:srgbClr val="FF00FF"/>
                </a:solidFill>
                <a:latin typeface="黑体" pitchFamily="2" charset="-122"/>
                <a:ea typeface="黑体" pitchFamily="2" charset="-122"/>
              </a:rPr>
              <a:t>密质骨</a:t>
            </a:r>
            <a:r>
              <a:rPr lang="zh-CN" altLang="en-US" sz="2800" b="1" dirty="0" smtClean="0">
                <a:latin typeface="黑体" pitchFamily="2" charset="-122"/>
                <a:ea typeface="黑体" pitchFamily="2" charset="-122"/>
              </a:rPr>
              <a:t>一般位于骨的外层，</a:t>
            </a:r>
            <a:r>
              <a:rPr lang="zh-CN" altLang="en-US" sz="2800" b="1" dirty="0" smtClean="0">
                <a:solidFill>
                  <a:srgbClr val="FF00FF"/>
                </a:solidFill>
                <a:latin typeface="黑体" pitchFamily="2" charset="-122"/>
                <a:ea typeface="黑体" pitchFamily="2" charset="-122"/>
              </a:rPr>
              <a:t>松质骨</a:t>
            </a:r>
            <a:r>
              <a:rPr lang="zh-CN" altLang="en-US" sz="2800" b="1" dirty="0" smtClean="0">
                <a:latin typeface="黑体" pitchFamily="2" charset="-122"/>
                <a:ea typeface="黑体" pitchFamily="2" charset="-122"/>
              </a:rPr>
              <a:t>位于骨的内层，由骨小梁形成筛状结构，小梁之间的空隙充满了红骨髓。</a:t>
            </a:r>
            <a:r>
              <a:rPr lang="zh-CN" altLang="en-US" b="1" dirty="0" smtClean="0">
                <a:latin typeface="黑体" pitchFamily="2" charset="-122"/>
                <a:ea typeface="黑体" pitchFamily="2" charset="-122"/>
              </a:rPr>
              <a:t/>
            </a:r>
            <a:br>
              <a:rPr lang="zh-CN" altLang="en-US" b="1" dirty="0" smtClean="0">
                <a:latin typeface="黑体" pitchFamily="2" charset="-122"/>
                <a:ea typeface="黑体" pitchFamily="2" charset="-122"/>
              </a:rPr>
            </a:br>
            <a:endParaRPr lang="en-US" dirty="0"/>
          </a:p>
        </p:txBody>
      </p:sp>
      <p:pic>
        <p:nvPicPr>
          <p:cNvPr id="3" name="Picture 10" descr="16"/>
          <p:cNvPicPr>
            <a:picLocks noChangeAspect="1" noChangeArrowheads="1"/>
          </p:cNvPicPr>
          <p:nvPr/>
        </p:nvPicPr>
        <p:blipFill>
          <a:blip r:embed="rId2"/>
          <a:srcRect/>
          <a:stretch>
            <a:fillRect/>
          </a:stretch>
        </p:blipFill>
        <p:spPr bwMode="auto">
          <a:xfrm>
            <a:off x="2571736" y="2500306"/>
            <a:ext cx="2928958" cy="4105275"/>
          </a:xfrm>
          <a:prstGeom prst="rect">
            <a:avLst/>
          </a:prstGeom>
          <a:noFill/>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576388" y="1643063"/>
            <a:ext cx="5991225" cy="357187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rcRect/>
          <a:stretch>
            <a:fillRect/>
          </a:stretch>
        </p:blipFill>
        <p:spPr bwMode="auto">
          <a:xfrm>
            <a:off x="1187450" y="188913"/>
            <a:ext cx="4762500" cy="6353175"/>
          </a:xfrm>
          <a:prstGeom prst="rect">
            <a:avLst/>
          </a:prstGeom>
          <a:noFill/>
          <a:ln w="9525">
            <a:noFill/>
            <a:miter lim="800000"/>
            <a:headEnd/>
            <a:tailEnd/>
          </a:ln>
          <a:effectLst/>
        </p:spPr>
      </p:pic>
      <p:sp>
        <p:nvSpPr>
          <p:cNvPr id="3" name="Text Box 5"/>
          <p:cNvSpPr txBox="1">
            <a:spLocks noChangeArrowheads="1"/>
          </p:cNvSpPr>
          <p:nvPr/>
        </p:nvSpPr>
        <p:spPr bwMode="auto">
          <a:xfrm>
            <a:off x="7292142" y="1628775"/>
            <a:ext cx="677108" cy="2728919"/>
          </a:xfrm>
          <a:prstGeom prst="rect">
            <a:avLst/>
          </a:prstGeom>
          <a:noFill/>
          <a:ln w="9525">
            <a:noFill/>
            <a:miter lim="800000"/>
            <a:headEnd/>
            <a:tailEnd/>
          </a:ln>
          <a:effectLst/>
        </p:spPr>
        <p:txBody>
          <a:bodyPr vert="eaVert" wrap="square">
            <a:spAutoFit/>
          </a:bodyPr>
          <a:lstStyle/>
          <a:p>
            <a:r>
              <a:rPr lang="zh-CN" altLang="en-US" sz="3200" dirty="0">
                <a:latin typeface="黑体" pitchFamily="2" charset="-122"/>
                <a:ea typeface="黑体" pitchFamily="2" charset="-122"/>
              </a:rPr>
              <a:t>松质骨骨小梁</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85786" y="428604"/>
            <a:ext cx="6581775" cy="9334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57158" y="1500174"/>
            <a:ext cx="8108973" cy="2357454"/>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srcRect/>
          <a:stretch>
            <a:fillRect/>
          </a:stretch>
        </p:blipFill>
        <p:spPr bwMode="auto">
          <a:xfrm>
            <a:off x="500034" y="285728"/>
            <a:ext cx="8001024" cy="6000769"/>
          </a:xfrm>
          <a:prstGeom prst="rect">
            <a:avLst/>
          </a:prstGeom>
          <a:noFill/>
        </p:spPr>
      </p:pic>
      <p:sp>
        <p:nvSpPr>
          <p:cNvPr id="3" name="矩形 2"/>
          <p:cNvSpPr/>
          <p:nvPr/>
        </p:nvSpPr>
        <p:spPr>
          <a:xfrm>
            <a:off x="357158" y="3071810"/>
            <a:ext cx="1569660" cy="369332"/>
          </a:xfrm>
          <a:prstGeom prst="rect">
            <a:avLst/>
          </a:prstGeom>
        </p:spPr>
        <p:txBody>
          <a:bodyPr wrap="none">
            <a:spAutoFit/>
          </a:bodyPr>
          <a:lstStyle/>
          <a:p>
            <a:r>
              <a:rPr lang="en-US" dirty="0" err="1" smtClean="0"/>
              <a:t>福耳克曼氏管</a:t>
            </a:r>
            <a:endParaRPr lang="en-US" dirty="0"/>
          </a:p>
        </p:txBody>
      </p:sp>
      <p:cxnSp>
        <p:nvCxnSpPr>
          <p:cNvPr id="5" name="直接箭头连接符 4"/>
          <p:cNvCxnSpPr/>
          <p:nvPr/>
        </p:nvCxnSpPr>
        <p:spPr>
          <a:xfrm>
            <a:off x="1857356" y="3357562"/>
            <a:ext cx="1143008" cy="35719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lum bright="-48000" contrast="72000"/>
          </a:blip>
          <a:srcRect/>
          <a:stretch>
            <a:fillRect/>
          </a:stretch>
        </p:blipFill>
        <p:spPr bwMode="auto">
          <a:xfrm>
            <a:off x="428596" y="571480"/>
            <a:ext cx="4572000" cy="5013325"/>
          </a:xfrm>
          <a:prstGeom prst="rect">
            <a:avLst/>
          </a:prstGeom>
          <a:noFill/>
          <a:ln w="9525">
            <a:noFill/>
            <a:miter lim="800000"/>
            <a:headEnd/>
            <a:tailEnd/>
          </a:ln>
          <a:effectLst/>
        </p:spPr>
      </p:pic>
      <p:sp>
        <p:nvSpPr>
          <p:cNvPr id="3" name="Text Box 3"/>
          <p:cNvSpPr txBox="1">
            <a:spLocks noChangeArrowheads="1"/>
          </p:cNvSpPr>
          <p:nvPr/>
        </p:nvSpPr>
        <p:spPr bwMode="auto">
          <a:xfrm>
            <a:off x="6084888" y="2492375"/>
            <a:ext cx="2438400" cy="2466975"/>
          </a:xfrm>
          <a:prstGeom prst="rect">
            <a:avLst/>
          </a:prstGeom>
          <a:noFill/>
          <a:ln w="9525">
            <a:noFill/>
            <a:miter lim="800000"/>
            <a:headEnd/>
            <a:tailEnd/>
          </a:ln>
          <a:effectLst/>
        </p:spPr>
        <p:txBody>
          <a:bodyPr>
            <a:spAutoFit/>
          </a:bodyPr>
          <a:lstStyle/>
          <a:p>
            <a:r>
              <a:rPr lang="zh-CN" altLang="en-US" sz="2400">
                <a:latin typeface="黑体" pitchFamily="2" charset="-122"/>
                <a:ea typeface="黑体" pitchFamily="2" charset="-122"/>
              </a:rPr>
              <a:t>哈佛管：</a:t>
            </a:r>
          </a:p>
          <a:p>
            <a:r>
              <a:rPr lang="zh-CN" altLang="en-US" sz="2000">
                <a:latin typeface="黑体" pitchFamily="2" charset="-122"/>
                <a:ea typeface="黑体" pitchFamily="2" charset="-122"/>
              </a:rPr>
              <a:t>   内含神经和血管。</a:t>
            </a:r>
          </a:p>
          <a:p>
            <a:endParaRPr lang="zh-CN" altLang="en-US" sz="2400">
              <a:latin typeface="黑体" pitchFamily="2" charset="-122"/>
              <a:ea typeface="黑体" pitchFamily="2" charset="-122"/>
            </a:endParaRPr>
          </a:p>
          <a:p>
            <a:r>
              <a:rPr lang="zh-CN" altLang="en-US" sz="2400">
                <a:latin typeface="黑体" pitchFamily="2" charset="-122"/>
                <a:ea typeface="黑体" pitchFamily="2" charset="-122"/>
              </a:rPr>
              <a:t>板层骨：</a:t>
            </a:r>
          </a:p>
          <a:p>
            <a:r>
              <a:rPr lang="zh-CN" altLang="en-US" sz="2000"/>
              <a:t>   </a:t>
            </a:r>
            <a:r>
              <a:rPr lang="zh-CN" altLang="en-US" sz="2000">
                <a:latin typeface="黑体" pitchFamily="2" charset="-122"/>
                <a:ea typeface="黑体" pitchFamily="2" charset="-122"/>
              </a:rPr>
              <a:t>包绕在管的周围。</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srcRect/>
          <a:stretch>
            <a:fillRect/>
          </a:stretch>
        </p:blipFill>
        <p:spPr bwMode="auto">
          <a:xfrm>
            <a:off x="928662" y="200298"/>
            <a:ext cx="7072362" cy="5796422"/>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2"/>
          <a:srcRect/>
          <a:stretch>
            <a:fillRect/>
          </a:stretch>
        </p:blipFill>
        <p:spPr bwMode="auto">
          <a:xfrm>
            <a:off x="428596" y="357166"/>
            <a:ext cx="8072494" cy="6258737"/>
          </a:xfrm>
          <a:prstGeom prst="rect">
            <a:avLst/>
          </a:prstGeom>
          <a:noFill/>
          <a:ln w="9525">
            <a:noFill/>
            <a:miter lim="800000"/>
            <a:headEnd/>
            <a:tailEnd/>
          </a:ln>
          <a:effectLst/>
        </p:spPr>
      </p:pic>
      <p:sp>
        <p:nvSpPr>
          <p:cNvPr id="3" name="矩形 2"/>
          <p:cNvSpPr/>
          <p:nvPr/>
        </p:nvSpPr>
        <p:spPr>
          <a:xfrm>
            <a:off x="4714876" y="5000636"/>
            <a:ext cx="877163" cy="369332"/>
          </a:xfrm>
          <a:prstGeom prst="rect">
            <a:avLst/>
          </a:prstGeom>
        </p:spPr>
        <p:txBody>
          <a:bodyPr wrap="none">
            <a:spAutoFit/>
          </a:bodyPr>
          <a:lstStyle/>
          <a:p>
            <a:r>
              <a:rPr lang="en-US" dirty="0" err="1" smtClean="0"/>
              <a:t>骨基质</a:t>
            </a:r>
            <a:endParaRPr lang="en-US" dirty="0"/>
          </a:p>
        </p:txBody>
      </p:sp>
      <p:sp>
        <p:nvSpPr>
          <p:cNvPr id="4" name="矩形 3"/>
          <p:cNvSpPr/>
          <p:nvPr/>
        </p:nvSpPr>
        <p:spPr>
          <a:xfrm>
            <a:off x="4500562" y="5929330"/>
            <a:ext cx="646331" cy="369332"/>
          </a:xfrm>
          <a:prstGeom prst="rect">
            <a:avLst/>
          </a:prstGeom>
        </p:spPr>
        <p:txBody>
          <a:bodyPr wrap="none">
            <a:spAutoFit/>
          </a:bodyPr>
          <a:lstStyle/>
          <a:p>
            <a:r>
              <a:rPr lang="en-US" dirty="0" err="1" smtClean="0"/>
              <a:t>小管</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857224" y="4857760"/>
            <a:ext cx="7477125" cy="8763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714348" y="5715016"/>
            <a:ext cx="7753350" cy="82867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642910" y="214290"/>
            <a:ext cx="7086600" cy="4533900"/>
          </a:xfrm>
          <a:prstGeom prst="rect">
            <a:avLst/>
          </a:prstGeom>
          <a:noFill/>
          <a:ln w="9525">
            <a:noFill/>
            <a:miter lim="800000"/>
            <a:headEnd/>
            <a:tailEnd/>
          </a:ln>
          <a:effectLst/>
        </p:spPr>
      </p:pic>
      <p:sp>
        <p:nvSpPr>
          <p:cNvPr id="5" name="矩形 4"/>
          <p:cNvSpPr/>
          <p:nvPr/>
        </p:nvSpPr>
        <p:spPr>
          <a:xfrm>
            <a:off x="8266837" y="5643578"/>
            <a:ext cx="877163" cy="369332"/>
          </a:xfrm>
          <a:prstGeom prst="rect">
            <a:avLst/>
          </a:prstGeom>
        </p:spPr>
        <p:txBody>
          <a:bodyPr wrap="none">
            <a:spAutoFit/>
          </a:bodyPr>
          <a:lstStyle/>
          <a:p>
            <a:r>
              <a:rPr lang="en-US" dirty="0" err="1" smtClean="0"/>
              <a:t>骨小梁</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srcRect/>
          <a:stretch>
            <a:fillRect/>
          </a:stretch>
        </p:blipFill>
        <p:spPr bwMode="auto">
          <a:xfrm>
            <a:off x="714348" y="714356"/>
            <a:ext cx="7429552" cy="5320587"/>
          </a:xfrm>
          <a:prstGeom prst="rect">
            <a:avLst/>
          </a:prstGeom>
          <a:noFill/>
          <a:ln w="9525">
            <a:noFill/>
            <a:miter lim="800000"/>
            <a:headEnd/>
            <a:tailEnd/>
          </a:ln>
          <a:effectLst/>
        </p:spPr>
      </p:pic>
      <p:sp>
        <p:nvSpPr>
          <p:cNvPr id="3" name="矩形 2"/>
          <p:cNvSpPr/>
          <p:nvPr/>
        </p:nvSpPr>
        <p:spPr>
          <a:xfrm>
            <a:off x="5429256" y="714356"/>
            <a:ext cx="877163" cy="369332"/>
          </a:xfrm>
          <a:prstGeom prst="rect">
            <a:avLst/>
          </a:prstGeom>
        </p:spPr>
        <p:txBody>
          <a:bodyPr wrap="none">
            <a:spAutoFit/>
          </a:bodyPr>
          <a:lstStyle/>
          <a:p>
            <a:r>
              <a:rPr lang="en-US" dirty="0" err="1" smtClean="0"/>
              <a:t>多孔的</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642918"/>
            <a:ext cx="8001056" cy="6015114"/>
          </a:xfrm>
          <a:prstGeom prst="rect">
            <a:avLst/>
          </a:prstGeom>
          <a:noFill/>
          <a:ln w="9525">
            <a:noFill/>
            <a:miter lim="800000"/>
            <a:headEnd/>
            <a:tailEnd/>
          </a:ln>
          <a:effectLst/>
        </p:spPr>
      </p:pic>
      <p:sp>
        <p:nvSpPr>
          <p:cNvPr id="3" name="矩形 2"/>
          <p:cNvSpPr/>
          <p:nvPr/>
        </p:nvSpPr>
        <p:spPr>
          <a:xfrm>
            <a:off x="5500694" y="142852"/>
            <a:ext cx="3786214" cy="2031325"/>
          </a:xfrm>
          <a:prstGeom prst="rect">
            <a:avLst/>
          </a:prstGeom>
        </p:spPr>
        <p:txBody>
          <a:bodyPr wrap="square">
            <a:spAutoFit/>
          </a:bodyPr>
          <a:lstStyle/>
          <a:p>
            <a:r>
              <a:rPr lang="zh-CN" altLang="en-US" dirty="0" smtClean="0"/>
              <a:t>医学临床和运动医学中，可以利用骺线或骺软骨的检查来判定骨龄，以预测身高的增长。骺软骨越厚，以后长身高的时间越长，将来的身高可能更高；骺软骨越薄，甚至于已经闭合成骺线，以后长身高的时间越短或不能再长高</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928662" y="1285860"/>
            <a:ext cx="7429552" cy="3762168"/>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1142976" y="5214950"/>
            <a:ext cx="7429500" cy="1200150"/>
          </a:xfrm>
          <a:prstGeom prst="rect">
            <a:avLst/>
          </a:prstGeom>
          <a:noFill/>
          <a:ln w="9525">
            <a:noFill/>
            <a:miter lim="800000"/>
            <a:headEnd/>
            <a:tailEnd/>
          </a:ln>
          <a:effectLst/>
        </p:spPr>
      </p:pic>
      <p:grpSp>
        <p:nvGrpSpPr>
          <p:cNvPr id="6" name="组合 5"/>
          <p:cNvGrpSpPr/>
          <p:nvPr/>
        </p:nvGrpSpPr>
        <p:grpSpPr>
          <a:xfrm>
            <a:off x="642910" y="500042"/>
            <a:ext cx="7677150" cy="752475"/>
            <a:chOff x="642910" y="500042"/>
            <a:chExt cx="7677150" cy="752475"/>
          </a:xfrm>
        </p:grpSpPr>
        <p:pic>
          <p:nvPicPr>
            <p:cNvPr id="4099" name="Picture 3"/>
            <p:cNvPicPr>
              <a:picLocks noChangeAspect="1" noChangeArrowheads="1"/>
            </p:cNvPicPr>
            <p:nvPr/>
          </p:nvPicPr>
          <p:blipFill>
            <a:blip r:embed="rId4"/>
            <a:srcRect/>
            <a:stretch>
              <a:fillRect/>
            </a:stretch>
          </p:blipFill>
          <p:spPr bwMode="auto">
            <a:xfrm>
              <a:off x="642910" y="500042"/>
              <a:ext cx="7677150" cy="752475"/>
            </a:xfrm>
            <a:prstGeom prst="rect">
              <a:avLst/>
            </a:prstGeom>
            <a:noFill/>
            <a:ln w="9525">
              <a:noFill/>
              <a:miter lim="800000"/>
              <a:headEnd/>
              <a:tailEnd/>
            </a:ln>
            <a:effectLst/>
          </p:spPr>
        </p:pic>
        <p:sp>
          <p:nvSpPr>
            <p:cNvPr id="5" name="矩形 4"/>
            <p:cNvSpPr/>
            <p:nvPr/>
          </p:nvSpPr>
          <p:spPr>
            <a:xfrm>
              <a:off x="785786" y="571480"/>
              <a:ext cx="4643470"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571472" y="357166"/>
            <a:ext cx="8077200" cy="4721292"/>
          </a:xfrm>
          <a:prstGeom prst="rect">
            <a:avLst/>
          </a:prstGeom>
          <a:noFill/>
          <a:ln w="9525">
            <a:noFill/>
            <a:miter lim="800000"/>
            <a:headEnd/>
            <a:tailEnd/>
          </a:ln>
          <a:effectLst/>
        </p:spPr>
        <p:txBody>
          <a:bodyPr>
            <a:spAutoFit/>
          </a:bodyPr>
          <a:lstStyle/>
          <a:p>
            <a:pPr algn="ctr"/>
            <a:r>
              <a:rPr lang="zh-CN" altLang="en-US" sz="3200" dirty="0" smtClean="0">
                <a:latin typeface="黑体" pitchFamily="2" charset="-122"/>
                <a:ea typeface="黑体" pitchFamily="2" charset="-122"/>
              </a:rPr>
              <a:t>年龄</a:t>
            </a:r>
            <a:r>
              <a:rPr lang="zh-CN" altLang="en-US" sz="3200" dirty="0">
                <a:latin typeface="黑体" pitchFamily="2" charset="-122"/>
                <a:ea typeface="黑体" pitchFamily="2" charset="-122"/>
              </a:rPr>
              <a:t>相关性骨退化性</a:t>
            </a:r>
          </a:p>
          <a:p>
            <a:pPr>
              <a:lnSpc>
                <a:spcPct val="210000"/>
              </a:lnSpc>
            </a:pPr>
            <a:r>
              <a:rPr lang="zh-CN" altLang="en-US" dirty="0"/>
              <a:t>    </a:t>
            </a:r>
            <a:r>
              <a:rPr lang="zh-CN" altLang="en-US" sz="3200" dirty="0">
                <a:latin typeface="黑体" pitchFamily="2" charset="-122"/>
                <a:ea typeface="黑体" pitchFamily="2" charset="-122"/>
              </a:rPr>
              <a:t>随着年龄的增加，骨密度会发生进行性降低，纵向骨小梁变细，横向骨小梁被吸收。随之的结果就是松质骨的数量显著下降和皮质骨变薄。</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20" name="Picture 4"/>
          <p:cNvPicPr>
            <a:picLocks noChangeAspect="1" noChangeArrowheads="1"/>
          </p:cNvPicPr>
          <p:nvPr/>
        </p:nvPicPr>
        <p:blipFill>
          <a:blip r:embed="rId2">
            <a:lum bright="-24000"/>
          </a:blip>
          <a:srcRect/>
          <a:stretch>
            <a:fillRect/>
          </a:stretch>
        </p:blipFill>
        <p:spPr bwMode="auto">
          <a:xfrm>
            <a:off x="357158" y="714356"/>
            <a:ext cx="3824937" cy="3127392"/>
          </a:xfrm>
          <a:prstGeom prst="rect">
            <a:avLst/>
          </a:prstGeom>
          <a:noFill/>
          <a:ln w="9525">
            <a:noFill/>
            <a:miter lim="800000"/>
            <a:headEnd/>
            <a:tailEnd/>
          </a:ln>
          <a:effectLst/>
        </p:spPr>
      </p:pic>
      <p:sp>
        <p:nvSpPr>
          <p:cNvPr id="188424" name="Text Box 8"/>
          <p:cNvSpPr txBox="1">
            <a:spLocks noChangeArrowheads="1"/>
          </p:cNvSpPr>
          <p:nvPr/>
        </p:nvSpPr>
        <p:spPr bwMode="auto">
          <a:xfrm>
            <a:off x="1187450" y="4365625"/>
            <a:ext cx="6408738" cy="641350"/>
          </a:xfrm>
          <a:prstGeom prst="rect">
            <a:avLst/>
          </a:prstGeom>
          <a:noFill/>
          <a:ln w="9525">
            <a:noFill/>
            <a:miter lim="800000"/>
            <a:headEnd/>
            <a:tailEnd/>
          </a:ln>
          <a:effectLst/>
        </p:spPr>
        <p:txBody>
          <a:bodyPr>
            <a:spAutoFit/>
          </a:bodyPr>
          <a:lstStyle/>
          <a:p>
            <a:endParaRPr lang="zh-CN" altLang="en-US"/>
          </a:p>
        </p:txBody>
      </p:sp>
      <p:sp>
        <p:nvSpPr>
          <p:cNvPr id="188425" name="Text Box 9"/>
          <p:cNvSpPr txBox="1">
            <a:spLocks noChangeArrowheads="1"/>
          </p:cNvSpPr>
          <p:nvPr/>
        </p:nvSpPr>
        <p:spPr bwMode="auto">
          <a:xfrm>
            <a:off x="1908175" y="4221163"/>
            <a:ext cx="2376488" cy="579437"/>
          </a:xfrm>
          <a:prstGeom prst="rect">
            <a:avLst/>
          </a:prstGeom>
          <a:noFill/>
          <a:ln w="9525">
            <a:noFill/>
            <a:miter lim="800000"/>
            <a:headEnd/>
            <a:tailEnd/>
          </a:ln>
          <a:effectLst/>
        </p:spPr>
        <p:txBody>
          <a:bodyPr>
            <a:spAutoFit/>
          </a:bodyPr>
          <a:lstStyle/>
          <a:p>
            <a:r>
              <a:rPr lang="zh-CN" altLang="en-US" sz="3200">
                <a:latin typeface="黑体" pitchFamily="2" charset="-122"/>
                <a:ea typeface="黑体" pitchFamily="2" charset="-122"/>
              </a:rPr>
              <a:t>年轻</a:t>
            </a:r>
          </a:p>
        </p:txBody>
      </p:sp>
      <p:sp>
        <p:nvSpPr>
          <p:cNvPr id="188426" name="Text Box 10"/>
          <p:cNvSpPr txBox="1">
            <a:spLocks noChangeArrowheads="1"/>
          </p:cNvSpPr>
          <p:nvPr/>
        </p:nvSpPr>
        <p:spPr bwMode="auto">
          <a:xfrm>
            <a:off x="6443663" y="4221163"/>
            <a:ext cx="2449512" cy="579437"/>
          </a:xfrm>
          <a:prstGeom prst="rect">
            <a:avLst/>
          </a:prstGeom>
          <a:noFill/>
          <a:ln w="9525">
            <a:noFill/>
            <a:miter lim="800000"/>
            <a:headEnd/>
            <a:tailEnd/>
          </a:ln>
          <a:effectLst/>
        </p:spPr>
        <p:txBody>
          <a:bodyPr>
            <a:spAutoFit/>
          </a:bodyPr>
          <a:lstStyle/>
          <a:p>
            <a:r>
              <a:rPr lang="zh-CN" altLang="en-US" sz="3200">
                <a:latin typeface="黑体" pitchFamily="2" charset="-122"/>
                <a:ea typeface="黑体" pitchFamily="2" charset="-122"/>
              </a:rPr>
              <a:t>年长</a:t>
            </a:r>
          </a:p>
        </p:txBody>
      </p:sp>
      <p:pic>
        <p:nvPicPr>
          <p:cNvPr id="188427" name="Picture 11"/>
          <p:cNvPicPr>
            <a:picLocks noChangeAspect="1" noChangeArrowheads="1"/>
          </p:cNvPicPr>
          <p:nvPr/>
        </p:nvPicPr>
        <p:blipFill>
          <a:blip r:embed="rId3">
            <a:lum bright="-30000"/>
          </a:blip>
          <a:srcRect/>
          <a:stretch>
            <a:fillRect/>
          </a:stretch>
        </p:blipFill>
        <p:spPr bwMode="auto">
          <a:xfrm>
            <a:off x="4357686" y="714356"/>
            <a:ext cx="4408004" cy="31527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57158" y="285728"/>
            <a:ext cx="8458200" cy="4290405"/>
          </a:xfrm>
          <a:prstGeom prst="rect">
            <a:avLst/>
          </a:prstGeom>
          <a:noFill/>
          <a:ln w="9525">
            <a:noFill/>
            <a:miter lim="800000"/>
            <a:headEnd/>
            <a:tailEnd/>
          </a:ln>
          <a:effectLst/>
        </p:spPr>
        <p:txBody>
          <a:bodyPr>
            <a:spAutoFit/>
          </a:bodyPr>
          <a:lstStyle/>
          <a:p>
            <a:r>
              <a:rPr lang="zh-CN" altLang="en-US" dirty="0"/>
              <a:t>        </a:t>
            </a:r>
            <a:endParaRPr lang="zh-CN" altLang="en-US" dirty="0">
              <a:latin typeface="黑体" pitchFamily="2" charset="-122"/>
              <a:ea typeface="黑体" pitchFamily="2" charset="-122"/>
            </a:endParaRPr>
          </a:p>
          <a:p>
            <a:pPr algn="just">
              <a:lnSpc>
                <a:spcPct val="130000"/>
              </a:lnSpc>
            </a:pPr>
            <a:r>
              <a:rPr lang="zh-CN" altLang="en-US" sz="2800" dirty="0">
                <a:latin typeface="黑体" pitchFamily="2" charset="-122"/>
                <a:ea typeface="黑体" pitchFamily="2" charset="-122"/>
              </a:rPr>
              <a:t>一．人体共有206块骨，依所在部位可分为:</a:t>
            </a:r>
          </a:p>
          <a:p>
            <a:pPr algn="just">
              <a:lnSpc>
                <a:spcPct val="130000"/>
              </a:lnSpc>
            </a:pPr>
            <a:r>
              <a:rPr lang="zh-CN" altLang="en-US" sz="2800" dirty="0">
                <a:latin typeface="黑体" pitchFamily="2" charset="-122"/>
                <a:ea typeface="黑体" pitchFamily="2" charset="-122"/>
              </a:rPr>
              <a:t>   </a:t>
            </a:r>
            <a:r>
              <a:rPr lang="zh-CN" altLang="en-US" sz="2800" dirty="0">
                <a:solidFill>
                  <a:srgbClr val="CC3399"/>
                </a:solidFill>
                <a:latin typeface="黑体" pitchFamily="2" charset="-122"/>
                <a:ea typeface="黑体" pitchFamily="2" charset="-122"/>
              </a:rPr>
              <a:t>颅骨、躯干骨</a:t>
            </a:r>
            <a:r>
              <a:rPr lang="zh-CN" altLang="en-US" sz="2800" dirty="0">
                <a:latin typeface="黑体" pitchFamily="2" charset="-122"/>
                <a:ea typeface="黑体" pitchFamily="2" charset="-122"/>
              </a:rPr>
              <a:t>和</a:t>
            </a:r>
            <a:r>
              <a:rPr lang="zh-CN" altLang="en-US" sz="2800" dirty="0">
                <a:solidFill>
                  <a:srgbClr val="CC3399"/>
                </a:solidFill>
                <a:latin typeface="黑体" pitchFamily="2" charset="-122"/>
                <a:ea typeface="黑体" pitchFamily="2" charset="-122"/>
              </a:rPr>
              <a:t>四肢骨</a:t>
            </a:r>
            <a:r>
              <a:rPr lang="zh-CN" altLang="en-US" sz="2800" dirty="0">
                <a:latin typeface="黑体" pitchFamily="2" charset="-122"/>
                <a:ea typeface="黑体" pitchFamily="2" charset="-122"/>
              </a:rPr>
              <a:t>。</a:t>
            </a:r>
          </a:p>
          <a:p>
            <a:pPr algn="just">
              <a:lnSpc>
                <a:spcPct val="130000"/>
              </a:lnSpc>
            </a:pPr>
            <a:r>
              <a:rPr lang="zh-CN" altLang="en-US" sz="2800" dirty="0">
                <a:latin typeface="黑体" pitchFamily="2" charset="-122"/>
                <a:ea typeface="黑体" pitchFamily="2" charset="-122"/>
              </a:rPr>
              <a:t>二．按其形状又可分为:</a:t>
            </a:r>
          </a:p>
          <a:p>
            <a:pPr algn="just">
              <a:lnSpc>
                <a:spcPct val="130000"/>
              </a:lnSpc>
            </a:pPr>
            <a:r>
              <a:rPr lang="zh-CN" altLang="en-US" sz="2800" dirty="0">
                <a:latin typeface="黑体" pitchFamily="2" charset="-122"/>
                <a:ea typeface="黑体" pitchFamily="2" charset="-122"/>
              </a:rPr>
              <a:t>   </a:t>
            </a:r>
            <a:r>
              <a:rPr lang="zh-CN" altLang="en-US" sz="2800" u="sng" dirty="0">
                <a:latin typeface="黑体" pitchFamily="2" charset="-122"/>
                <a:ea typeface="黑体" pitchFamily="2" charset="-122"/>
              </a:rPr>
              <a:t>长骨</a:t>
            </a:r>
            <a:r>
              <a:rPr lang="zh-CN" altLang="en-US" sz="2800" dirty="0">
                <a:latin typeface="黑体" pitchFamily="2" charset="-122"/>
                <a:ea typeface="黑体" pitchFamily="2" charset="-122"/>
              </a:rPr>
              <a:t>，如胫骨、股骨；</a:t>
            </a:r>
          </a:p>
          <a:p>
            <a:pPr algn="just">
              <a:lnSpc>
                <a:spcPct val="130000"/>
              </a:lnSpc>
            </a:pPr>
            <a:r>
              <a:rPr lang="zh-CN" altLang="en-US" sz="2800" dirty="0">
                <a:latin typeface="黑体" pitchFamily="2" charset="-122"/>
                <a:ea typeface="黑体" pitchFamily="2" charset="-122"/>
              </a:rPr>
              <a:t>   </a:t>
            </a:r>
            <a:r>
              <a:rPr lang="zh-CN" altLang="en-US" sz="2800" u="sng" dirty="0">
                <a:latin typeface="黑体" pitchFamily="2" charset="-122"/>
                <a:ea typeface="黑体" pitchFamily="2" charset="-122"/>
              </a:rPr>
              <a:t>短骨</a:t>
            </a:r>
            <a:r>
              <a:rPr lang="zh-CN" altLang="en-US" sz="2800" dirty="0">
                <a:latin typeface="黑体" pitchFamily="2" charset="-122"/>
                <a:ea typeface="黑体" pitchFamily="2" charset="-122"/>
              </a:rPr>
              <a:t>，如腕骨、跗骨；</a:t>
            </a:r>
          </a:p>
          <a:p>
            <a:pPr algn="just">
              <a:lnSpc>
                <a:spcPct val="130000"/>
              </a:lnSpc>
            </a:pPr>
            <a:r>
              <a:rPr lang="zh-CN" altLang="en-US" sz="2800" dirty="0">
                <a:latin typeface="黑体" pitchFamily="2" charset="-122"/>
                <a:ea typeface="黑体" pitchFamily="2" charset="-122"/>
              </a:rPr>
              <a:t>   </a:t>
            </a:r>
            <a:r>
              <a:rPr lang="zh-CN" altLang="en-US" sz="2800" u="sng" dirty="0">
                <a:latin typeface="黑体" pitchFamily="2" charset="-122"/>
                <a:ea typeface="黑体" pitchFamily="2" charset="-122"/>
              </a:rPr>
              <a:t>扁骨</a:t>
            </a:r>
            <a:r>
              <a:rPr lang="zh-CN" altLang="en-US" sz="2800" dirty="0">
                <a:latin typeface="黑体" pitchFamily="2" charset="-122"/>
                <a:ea typeface="黑体" pitchFamily="2" charset="-122"/>
              </a:rPr>
              <a:t>，如颅骨中的枕骨、顶骨；</a:t>
            </a:r>
          </a:p>
          <a:p>
            <a:pPr algn="just">
              <a:lnSpc>
                <a:spcPct val="130000"/>
              </a:lnSpc>
            </a:pPr>
            <a:r>
              <a:rPr lang="zh-CN" altLang="en-US" sz="2800" dirty="0">
                <a:latin typeface="黑体" pitchFamily="2" charset="-122"/>
                <a:ea typeface="黑体" pitchFamily="2" charset="-122"/>
              </a:rPr>
              <a:t>   </a:t>
            </a:r>
            <a:r>
              <a:rPr lang="zh-CN" altLang="en-US" sz="2800" u="sng" dirty="0">
                <a:latin typeface="黑体" pitchFamily="2" charset="-122"/>
                <a:ea typeface="黑体" pitchFamily="2" charset="-122"/>
              </a:rPr>
              <a:t>不规则骨</a:t>
            </a:r>
            <a:r>
              <a:rPr lang="zh-CN" altLang="en-US" sz="2800" dirty="0">
                <a:latin typeface="黑体" pitchFamily="2" charset="-122"/>
                <a:ea typeface="黑体" pitchFamily="2" charset="-122"/>
              </a:rPr>
              <a:t>，如椎骨</a:t>
            </a:r>
            <a:r>
              <a:rPr lang="zh-CN" altLang="en-US" sz="2800" dirty="0" smtClean="0">
                <a:latin typeface="黑体" pitchFamily="2" charset="-122"/>
                <a:ea typeface="黑体" pitchFamily="2" charset="-122"/>
              </a:rPr>
              <a:t>。</a:t>
            </a:r>
            <a:endParaRPr lang="ja-JP" altLang="en-US" dirty="0"/>
          </a:p>
        </p:txBody>
      </p:sp>
      <p:pic>
        <p:nvPicPr>
          <p:cNvPr id="1026" name="Picture 2" descr="https://gss0.bdstatic.com/94o3dSag_xI4khGkpoWK1HF6hhy/baike/c0%3Dbaike92%2C5%2C5%2C92%2C30/sign=4787c9d7b499a9012f3853647cfc611e/37d12f2eb9389b501775f5918935e5dde6116e6e.jpg"/>
          <p:cNvPicPr>
            <a:picLocks noChangeAspect="1" noChangeArrowheads="1"/>
          </p:cNvPicPr>
          <p:nvPr/>
        </p:nvPicPr>
        <p:blipFill>
          <a:blip r:embed="rId2"/>
          <a:srcRect/>
          <a:stretch>
            <a:fillRect/>
          </a:stretch>
        </p:blipFill>
        <p:spPr bwMode="auto">
          <a:xfrm>
            <a:off x="5929322" y="2214554"/>
            <a:ext cx="3074490" cy="4433872"/>
          </a:xfrm>
          <a:prstGeom prst="rect">
            <a:avLst/>
          </a:prstGeom>
          <a:noFill/>
        </p:spPr>
      </p:pic>
      <p:sp>
        <p:nvSpPr>
          <p:cNvPr id="4" name="Text Box 3"/>
          <p:cNvSpPr txBox="1">
            <a:spLocks noChangeArrowheads="1"/>
          </p:cNvSpPr>
          <p:nvPr/>
        </p:nvSpPr>
        <p:spPr bwMode="auto">
          <a:xfrm>
            <a:off x="142844" y="4500570"/>
            <a:ext cx="5929354" cy="1963614"/>
          </a:xfrm>
          <a:prstGeom prst="rect">
            <a:avLst/>
          </a:prstGeom>
          <a:noFill/>
          <a:ln w="9525">
            <a:noFill/>
            <a:miter lim="800000"/>
            <a:headEnd/>
            <a:tailEnd/>
          </a:ln>
          <a:effectLst/>
        </p:spPr>
        <p:txBody>
          <a:bodyPr wrap="square">
            <a:spAutoFit/>
          </a:bodyPr>
          <a:lstStyle/>
          <a:p>
            <a:pPr>
              <a:lnSpc>
                <a:spcPct val="190000"/>
              </a:lnSpc>
            </a:pPr>
            <a:r>
              <a:rPr lang="zh-CN" altLang="en-US" sz="2800" dirty="0"/>
              <a:t>     </a:t>
            </a:r>
            <a:r>
              <a:rPr lang="zh-CN" altLang="en-US" dirty="0">
                <a:latin typeface="黑体" pitchFamily="2" charset="-122"/>
                <a:ea typeface="黑体" pitchFamily="2" charset="-122"/>
              </a:rPr>
              <a:t>这些形状不同的骨，是长期自然演变的结果</a:t>
            </a:r>
            <a:r>
              <a:rPr lang="zh-CN" altLang="en-US" dirty="0" smtClean="0">
                <a:latin typeface="黑体" pitchFamily="2" charset="-122"/>
                <a:ea typeface="黑体" pitchFamily="2" charset="-122"/>
              </a:rPr>
              <a:t>，</a:t>
            </a:r>
            <a:endParaRPr lang="en-US" altLang="zh-CN" dirty="0" smtClean="0">
              <a:latin typeface="黑体" pitchFamily="2" charset="-122"/>
              <a:ea typeface="黑体" pitchFamily="2" charset="-122"/>
            </a:endParaRPr>
          </a:p>
          <a:p>
            <a:pPr>
              <a:lnSpc>
                <a:spcPct val="190000"/>
              </a:lnSpc>
            </a:pPr>
            <a:r>
              <a:rPr lang="zh-CN" altLang="en-US" dirty="0" smtClean="0">
                <a:latin typeface="黑体" pitchFamily="2" charset="-122"/>
                <a:ea typeface="黑体" pitchFamily="2" charset="-122"/>
              </a:rPr>
              <a:t>它</a:t>
            </a:r>
            <a:r>
              <a:rPr lang="zh-CN" altLang="en-US" dirty="0">
                <a:latin typeface="黑体" pitchFamily="2" charset="-122"/>
                <a:ea typeface="黑体" pitchFamily="2" charset="-122"/>
              </a:rPr>
              <a:t>符合最优化原则，即用最小的结构材料承受最大</a:t>
            </a:r>
            <a:r>
              <a:rPr lang="zh-CN" altLang="en-US" dirty="0" smtClean="0">
                <a:latin typeface="黑体" pitchFamily="2" charset="-122"/>
                <a:ea typeface="黑体" pitchFamily="2" charset="-122"/>
              </a:rPr>
              <a:t>的</a:t>
            </a:r>
            <a:endParaRPr lang="en-US" altLang="zh-CN" dirty="0" smtClean="0">
              <a:latin typeface="黑体" pitchFamily="2" charset="-122"/>
              <a:ea typeface="黑体" pitchFamily="2" charset="-122"/>
            </a:endParaRPr>
          </a:p>
          <a:p>
            <a:pPr>
              <a:lnSpc>
                <a:spcPct val="190000"/>
              </a:lnSpc>
            </a:pPr>
            <a:r>
              <a:rPr lang="zh-CN" altLang="en-US" dirty="0" smtClean="0">
                <a:latin typeface="黑体" pitchFamily="2" charset="-122"/>
                <a:ea typeface="黑体" pitchFamily="2" charset="-122"/>
              </a:rPr>
              <a:t>外力</a:t>
            </a:r>
            <a:r>
              <a:rPr lang="zh-CN" altLang="en-US" dirty="0">
                <a:latin typeface="黑体" pitchFamily="2" charset="-122"/>
                <a:ea typeface="黑体" pitchFamily="2" charset="-122"/>
              </a:rPr>
              <a:t>，同时还具有良好的功能适应性。</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4" name="Picture 4"/>
          <p:cNvPicPr>
            <a:picLocks noChangeAspect="1" noChangeArrowheads="1"/>
          </p:cNvPicPr>
          <p:nvPr/>
        </p:nvPicPr>
        <p:blipFill>
          <a:blip r:embed="rId2">
            <a:lum bright="-36000" contrast="54000"/>
          </a:blip>
          <a:srcRect/>
          <a:stretch>
            <a:fillRect/>
          </a:stretch>
        </p:blipFill>
        <p:spPr bwMode="auto">
          <a:xfrm>
            <a:off x="2555875" y="836613"/>
            <a:ext cx="3921125" cy="4718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8" name="Picture 4"/>
          <p:cNvPicPr>
            <a:picLocks noChangeAspect="1" noChangeArrowheads="1"/>
          </p:cNvPicPr>
          <p:nvPr/>
        </p:nvPicPr>
        <p:blipFill>
          <a:blip r:embed="rId2">
            <a:lum bright="-42000" contrast="66000"/>
          </a:blip>
          <a:srcRect/>
          <a:stretch>
            <a:fillRect/>
          </a:stretch>
        </p:blipFill>
        <p:spPr bwMode="auto">
          <a:xfrm>
            <a:off x="1214414" y="214290"/>
            <a:ext cx="6572296" cy="3504618"/>
          </a:xfrm>
          <a:prstGeom prst="rect">
            <a:avLst/>
          </a:prstGeom>
          <a:noFill/>
          <a:ln w="9525">
            <a:noFill/>
            <a:miter lim="800000"/>
            <a:headEnd/>
            <a:tailEnd/>
          </a:ln>
          <a:effectLst/>
        </p:spPr>
      </p:pic>
      <p:sp>
        <p:nvSpPr>
          <p:cNvPr id="195589" name="Text Box 5"/>
          <p:cNvSpPr txBox="1">
            <a:spLocks noChangeArrowheads="1"/>
          </p:cNvSpPr>
          <p:nvPr/>
        </p:nvSpPr>
        <p:spPr bwMode="auto">
          <a:xfrm>
            <a:off x="1142976" y="3571876"/>
            <a:ext cx="7010400" cy="519113"/>
          </a:xfrm>
          <a:prstGeom prst="rect">
            <a:avLst/>
          </a:prstGeom>
          <a:noFill/>
          <a:ln w="9525">
            <a:noFill/>
            <a:miter lim="800000"/>
            <a:headEnd/>
            <a:tailEnd/>
          </a:ln>
          <a:effectLst/>
        </p:spPr>
        <p:txBody>
          <a:bodyPr>
            <a:spAutoFit/>
          </a:bodyPr>
          <a:lstStyle/>
          <a:p>
            <a:r>
              <a:rPr lang="zh-CN" altLang="en-US" sz="2800" dirty="0">
                <a:solidFill>
                  <a:srgbClr val="660066"/>
                </a:solidFill>
                <a:latin typeface="黑体" pitchFamily="2" charset="-122"/>
                <a:ea typeface="黑体" pitchFamily="2" charset="-122"/>
              </a:rPr>
              <a:t>骨量、年龄和性别之间的关系</a:t>
            </a:r>
          </a:p>
        </p:txBody>
      </p:sp>
      <p:pic>
        <p:nvPicPr>
          <p:cNvPr id="151554" name="Picture 2" descr="https://timgsa.baidu.com/timg?image&amp;quality=80&amp;size=b9999_10000&amp;sec=1542781972034&amp;di=fe6974076fa7fdd69b7255b641f3abc4&amp;imgtype=0&amp;src=http%3A%2F%2Fpic19.nipic.com%2F20120215%2F8433701_220100355387_2.jpg"/>
          <p:cNvPicPr>
            <a:picLocks noChangeAspect="1" noChangeArrowheads="1"/>
          </p:cNvPicPr>
          <p:nvPr/>
        </p:nvPicPr>
        <p:blipFill>
          <a:blip r:embed="rId3"/>
          <a:srcRect/>
          <a:stretch>
            <a:fillRect/>
          </a:stretch>
        </p:blipFill>
        <p:spPr bwMode="auto">
          <a:xfrm>
            <a:off x="857224" y="4416574"/>
            <a:ext cx="6572296" cy="2284899"/>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500034" y="142852"/>
            <a:ext cx="8239125" cy="609600"/>
          </a:xfrm>
          <a:prstGeom prst="rect">
            <a:avLst/>
          </a:prstGeom>
          <a:noFill/>
          <a:ln w="9525">
            <a:noFill/>
            <a:miter lim="800000"/>
            <a:headEnd/>
            <a:tailEnd/>
          </a:ln>
          <a:effectLst/>
        </p:spPr>
      </p:pic>
      <p:pic>
        <p:nvPicPr>
          <p:cNvPr id="5122" name="Picture 2"/>
          <p:cNvPicPr>
            <a:picLocks noChangeAspect="1" noChangeArrowheads="1"/>
          </p:cNvPicPr>
          <p:nvPr/>
        </p:nvPicPr>
        <p:blipFill>
          <a:blip r:embed="rId3"/>
          <a:srcRect/>
          <a:stretch>
            <a:fillRect/>
          </a:stretch>
        </p:blipFill>
        <p:spPr bwMode="auto">
          <a:xfrm>
            <a:off x="714348" y="1285860"/>
            <a:ext cx="7543800" cy="6667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642910" y="1928802"/>
            <a:ext cx="7705725" cy="27813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304800" y="381000"/>
            <a:ext cx="8686800" cy="641350"/>
          </a:xfrm>
          <a:prstGeom prst="rect">
            <a:avLst/>
          </a:prstGeom>
          <a:noFill/>
          <a:ln w="9525">
            <a:noFill/>
            <a:miter lim="800000"/>
            <a:headEnd/>
            <a:tailEnd/>
          </a:ln>
          <a:effectLst/>
        </p:spPr>
        <p:txBody>
          <a:bodyPr>
            <a:spAutoFit/>
          </a:bodyPr>
          <a:lstStyle/>
          <a:p>
            <a:r>
              <a:rPr lang="zh-CN" altLang="en-US"/>
              <a:t> </a:t>
            </a:r>
          </a:p>
        </p:txBody>
      </p:sp>
      <p:sp>
        <p:nvSpPr>
          <p:cNvPr id="147459" name="Text Box 3"/>
          <p:cNvSpPr txBox="1">
            <a:spLocks noChangeArrowheads="1"/>
          </p:cNvSpPr>
          <p:nvPr/>
        </p:nvSpPr>
        <p:spPr bwMode="auto">
          <a:xfrm>
            <a:off x="152400" y="304800"/>
            <a:ext cx="8763000" cy="5262979"/>
          </a:xfrm>
          <a:prstGeom prst="rect">
            <a:avLst/>
          </a:prstGeom>
          <a:noFill/>
          <a:ln w="9525">
            <a:noFill/>
            <a:miter lim="800000"/>
            <a:headEnd/>
            <a:tailEnd/>
          </a:ln>
          <a:effectLst/>
        </p:spPr>
        <p:txBody>
          <a:bodyPr wrap="square">
            <a:spAutoFit/>
          </a:bodyPr>
          <a:lstStyle/>
          <a:p>
            <a:pPr algn="ctr">
              <a:lnSpc>
                <a:spcPct val="150000"/>
              </a:lnSpc>
            </a:pPr>
            <a:r>
              <a:rPr lang="zh-CN" altLang="en-US" sz="3200" dirty="0" smtClean="0">
                <a:latin typeface="黑体" pitchFamily="2" charset="-122"/>
                <a:ea typeface="黑体" pitchFamily="2" charset="-122"/>
              </a:rPr>
              <a:t>骨</a:t>
            </a:r>
            <a:r>
              <a:rPr lang="zh-CN" altLang="en-US" sz="3200" dirty="0">
                <a:latin typeface="黑体" pitchFamily="2" charset="-122"/>
                <a:ea typeface="黑体" pitchFamily="2" charset="-122"/>
              </a:rPr>
              <a:t>的生物力学性能</a:t>
            </a:r>
          </a:p>
          <a:p>
            <a:pPr>
              <a:lnSpc>
                <a:spcPct val="200000"/>
              </a:lnSpc>
            </a:pPr>
            <a:r>
              <a:rPr lang="zh-CN" altLang="en-US" sz="2400" dirty="0" smtClean="0">
                <a:latin typeface="黑体" pitchFamily="2" charset="-122"/>
                <a:ea typeface="黑体" pitchFamily="2" charset="-122"/>
              </a:rPr>
              <a:t>从</a:t>
            </a:r>
            <a:r>
              <a:rPr lang="zh-CN" altLang="en-US" sz="2400" dirty="0">
                <a:latin typeface="黑体" pitchFamily="2" charset="-122"/>
                <a:ea typeface="黑体" pitchFamily="2" charset="-122"/>
              </a:rPr>
              <a:t>力学角度讲，骨组织是一种双相的的复合材料，一相为无机物，另一相为胶原和无定形基质，当坚固的脆性材料嵌入另一种力度较弱但柔韧性强的材料中后，复合材料的性能比其中任何一种单纯材料更加坚韧</a:t>
            </a:r>
            <a:r>
              <a:rPr lang="zh-CN" altLang="en-US" sz="2400" dirty="0" smtClean="0">
                <a:latin typeface="黑体" pitchFamily="2" charset="-122"/>
                <a:ea typeface="黑体" pitchFamily="2" charset="-122"/>
              </a:rPr>
              <a:t>。</a:t>
            </a:r>
            <a:endParaRPr lang="en-US" altLang="zh-CN" sz="2400" dirty="0" smtClean="0">
              <a:latin typeface="黑体" pitchFamily="2" charset="-122"/>
              <a:ea typeface="黑体" pitchFamily="2" charset="-122"/>
            </a:endParaRPr>
          </a:p>
          <a:p>
            <a:pPr>
              <a:lnSpc>
                <a:spcPct val="200000"/>
              </a:lnSpc>
            </a:pPr>
            <a:r>
              <a:rPr lang="zh-CN" altLang="en-US" sz="2400" dirty="0" smtClean="0">
                <a:latin typeface="黑体" pitchFamily="2" charset="-122"/>
                <a:ea typeface="黑体" pitchFamily="2" charset="-122"/>
              </a:rPr>
              <a:t>从功能上说，骨最重要的力学性质是它的强度、刚度和应力-应变关系。通过骨在外力作用下的变形可得到。</a:t>
            </a:r>
            <a:endParaRPr lang="zh-CN" altLang="en-US" sz="2400"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357166"/>
            <a:ext cx="8839200" cy="5804666"/>
          </a:xfrm>
          <a:prstGeom prst="rect">
            <a:avLst/>
          </a:prstGeom>
          <a:noFill/>
          <a:ln w="9525">
            <a:noFill/>
            <a:miter lim="800000"/>
            <a:headEnd/>
            <a:tailEnd/>
          </a:ln>
          <a:effectLst/>
        </p:spPr>
        <p:txBody>
          <a:bodyPr>
            <a:spAutoFit/>
          </a:bodyPr>
          <a:lstStyle/>
          <a:p>
            <a:pPr marL="457200" indent="-457200" algn="just">
              <a:lnSpc>
                <a:spcPct val="130000"/>
              </a:lnSpc>
            </a:pPr>
            <a:r>
              <a:rPr lang="zh-CN" altLang="en-US" sz="3200" dirty="0" smtClean="0">
                <a:latin typeface="黑体" pitchFamily="2" charset="-122"/>
                <a:ea typeface="黑体" pitchFamily="2" charset="-122"/>
              </a:rPr>
              <a:t>  </a:t>
            </a:r>
            <a:r>
              <a:rPr lang="en-US" altLang="zh-CN" sz="3200" dirty="0" smtClean="0">
                <a:latin typeface="黑体" pitchFamily="2" charset="-122"/>
                <a:ea typeface="黑体" pitchFamily="2" charset="-122"/>
              </a:rPr>
              <a:t>1.</a:t>
            </a:r>
            <a:r>
              <a:rPr lang="zh-CN" altLang="en-US" sz="3200" dirty="0" smtClean="0">
                <a:latin typeface="黑体" pitchFamily="2" charset="-122"/>
                <a:ea typeface="黑体" pitchFamily="2" charset="-122"/>
              </a:rPr>
              <a:t>骨</a:t>
            </a:r>
            <a:r>
              <a:rPr lang="zh-CN" altLang="en-US" sz="3200" dirty="0">
                <a:latin typeface="黑体" pitchFamily="2" charset="-122"/>
                <a:ea typeface="黑体" pitchFamily="2" charset="-122"/>
              </a:rPr>
              <a:t>与其它工程材料相比，其最大的特点在于:</a:t>
            </a:r>
            <a:r>
              <a:rPr lang="zh-CN" altLang="en-US" sz="3200" dirty="0">
                <a:solidFill>
                  <a:schemeClr val="accent2"/>
                </a:solidFill>
                <a:latin typeface="黑体" pitchFamily="2" charset="-122"/>
                <a:ea typeface="黑体" pitchFamily="2" charset="-122"/>
              </a:rPr>
              <a:t>它是一个有生命的器官。</a:t>
            </a:r>
            <a:endParaRPr lang="zh-CN" altLang="en-US" sz="3200" dirty="0">
              <a:latin typeface="黑体" pitchFamily="2" charset="-122"/>
              <a:ea typeface="黑体" pitchFamily="2" charset="-122"/>
            </a:endParaRPr>
          </a:p>
          <a:p>
            <a:pPr marL="457200" indent="-457200" algn="just">
              <a:lnSpc>
                <a:spcPct val="150000"/>
              </a:lnSpc>
            </a:pPr>
            <a:r>
              <a:rPr lang="zh-CN" altLang="en-US" sz="3200" dirty="0">
                <a:latin typeface="黑体" pitchFamily="2" charset="-122"/>
                <a:ea typeface="黑体" pitchFamily="2" charset="-122"/>
              </a:rPr>
              <a:t> </a:t>
            </a:r>
            <a:r>
              <a:rPr lang="zh-CN" altLang="en-US" sz="3200" dirty="0" smtClean="0">
                <a:latin typeface="黑体" pitchFamily="2" charset="-122"/>
                <a:ea typeface="黑体" pitchFamily="2" charset="-122"/>
              </a:rPr>
              <a:t> </a:t>
            </a:r>
            <a:r>
              <a:rPr lang="zh-CN" altLang="en-US" sz="3200" dirty="0">
                <a:latin typeface="黑体" pitchFamily="2" charset="-122"/>
                <a:ea typeface="黑体" pitchFamily="2" charset="-122"/>
              </a:rPr>
              <a:t>这体现于</a:t>
            </a:r>
            <a:r>
              <a:rPr lang="zh-CN" altLang="en-US" sz="3200" dirty="0">
                <a:solidFill>
                  <a:srgbClr val="FF0000"/>
                </a:solidFill>
                <a:latin typeface="黑体" pitchFamily="2" charset="-122"/>
                <a:ea typeface="黑体" pitchFamily="2" charset="-122"/>
              </a:rPr>
              <a:t>力学环境与骨的生长、发育、再造和吸收密切相关</a:t>
            </a:r>
            <a:r>
              <a:rPr lang="zh-CN" altLang="en-US" sz="3200" dirty="0">
                <a:latin typeface="黑体" pitchFamily="2" charset="-122"/>
                <a:ea typeface="黑体" pitchFamily="2" charset="-122"/>
              </a:rPr>
              <a:t>。为了适应不断变化的力学环境，骨在不断地进行结构的适应性改建和缩形。例如应力对骨的生长、吸收起着调节作用，每一块骨都对应一个最适宜的应力范围，应力过高、过低都会造成骨的萎缩</a:t>
            </a:r>
            <a:r>
              <a:rPr lang="zh-CN" altLang="en-US" sz="3200" dirty="0" smtClean="0">
                <a:latin typeface="黑体" pitchFamily="2" charset="-122"/>
                <a:ea typeface="黑体" pitchFamily="2" charset="-122"/>
              </a:rPr>
              <a:t>。</a:t>
            </a:r>
            <a:endParaRPr lang="ja-JP"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533400" y="457200"/>
            <a:ext cx="8153400" cy="5115246"/>
          </a:xfrm>
          <a:prstGeom prst="rect">
            <a:avLst/>
          </a:prstGeom>
          <a:noFill/>
          <a:ln w="9525">
            <a:noFill/>
            <a:miter lim="800000"/>
            <a:headEnd/>
            <a:tailEnd/>
          </a:ln>
          <a:effectLst/>
        </p:spPr>
        <p:txBody>
          <a:bodyPr>
            <a:spAutoFit/>
          </a:bodyPr>
          <a:lstStyle/>
          <a:p>
            <a:pPr>
              <a:lnSpc>
                <a:spcPct val="170000"/>
              </a:lnSpc>
            </a:pPr>
            <a:r>
              <a:rPr lang="zh-CN" altLang="en-US" sz="3200" dirty="0">
                <a:latin typeface="黑体" pitchFamily="2" charset="-122"/>
                <a:ea typeface="黑体" pitchFamily="2" charset="-122"/>
              </a:rPr>
              <a:t>2.骨与工程材料相比的第二个特点： </a:t>
            </a:r>
          </a:p>
          <a:p>
            <a:pPr>
              <a:lnSpc>
                <a:spcPct val="170000"/>
              </a:lnSpc>
            </a:pPr>
            <a:r>
              <a:rPr lang="zh-CN" altLang="en-US" sz="3200" dirty="0">
                <a:solidFill>
                  <a:schemeClr val="accent2"/>
                </a:solidFill>
                <a:latin typeface="黑体" pitchFamily="2" charset="-122"/>
                <a:ea typeface="黑体" pitchFamily="2" charset="-122"/>
              </a:rPr>
              <a:t>      </a:t>
            </a:r>
            <a:r>
              <a:rPr lang="zh-CN" altLang="en-US" sz="3200" i="1" dirty="0">
                <a:solidFill>
                  <a:srgbClr val="00B0F0"/>
                </a:solidFill>
                <a:latin typeface="黑体" pitchFamily="2" charset="-122"/>
                <a:ea typeface="黑体" pitchFamily="2" charset="-122"/>
              </a:rPr>
              <a:t>骨是一种非均匀的、各向异性的复合材料。</a:t>
            </a:r>
            <a:r>
              <a:rPr lang="zh-CN" altLang="en-US" sz="3200" dirty="0">
                <a:solidFill>
                  <a:schemeClr val="accent2"/>
                </a:solidFill>
                <a:latin typeface="黑体" pitchFamily="2" charset="-122"/>
                <a:ea typeface="黑体" pitchFamily="2" charset="-122"/>
              </a:rPr>
              <a:t>骨是由胶原纤维和羟基磷灰石组成的复合材料，表现出非均匀性和各向异性。</a:t>
            </a:r>
          </a:p>
          <a:p>
            <a:pPr>
              <a:lnSpc>
                <a:spcPct val="170000"/>
              </a:lnSpc>
            </a:pPr>
            <a:r>
              <a:rPr lang="zh-CN" altLang="en-US" sz="3200" dirty="0">
                <a:solidFill>
                  <a:schemeClr val="accent2"/>
                </a:solidFill>
                <a:latin typeface="黑体" pitchFamily="2" charset="-122"/>
                <a:ea typeface="黑体" pitchFamily="2" charset="-122"/>
              </a:rPr>
              <a:t>      在不同部位，即使在同一部位的不同方向，骨的力学性能都有很大的差别</a:t>
            </a:r>
            <a:r>
              <a:rPr lang="zh-CN" altLang="en-US" sz="3200" dirty="0" smtClean="0">
                <a:solidFill>
                  <a:schemeClr val="accent2"/>
                </a:solidFill>
                <a:latin typeface="黑体" pitchFamily="2" charset="-122"/>
                <a:ea typeface="黑体" pitchFamily="2" charset="-122"/>
              </a:rPr>
              <a:t>。</a:t>
            </a:r>
            <a:endParaRPr lang="zh-CN" altLang="en-US" sz="3200" dirty="0">
              <a:solidFill>
                <a:schemeClr val="accent2"/>
              </a:solidFill>
              <a:latin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857224" y="714356"/>
            <a:ext cx="6705600" cy="523220"/>
          </a:xfrm>
          <a:prstGeom prst="rect">
            <a:avLst/>
          </a:prstGeom>
          <a:noFill/>
          <a:ln w="9525">
            <a:noFill/>
            <a:miter lim="800000"/>
            <a:headEnd/>
            <a:tailEnd/>
          </a:ln>
          <a:effectLst/>
        </p:spPr>
        <p:txBody>
          <a:bodyPr>
            <a:spAutoFit/>
          </a:bodyPr>
          <a:lstStyle/>
          <a:p>
            <a:r>
              <a:rPr lang="zh-CN" altLang="en-US" sz="2800" dirty="0" smtClean="0">
                <a:latin typeface="黑体" pitchFamily="2" charset="-122"/>
                <a:ea typeface="黑体" pitchFamily="2" charset="-122"/>
              </a:rPr>
              <a:t>骨</a:t>
            </a:r>
            <a:r>
              <a:rPr lang="zh-CN" altLang="en-US" sz="2800" dirty="0">
                <a:latin typeface="黑体" pitchFamily="2" charset="-122"/>
                <a:ea typeface="黑体" pitchFamily="2" charset="-122"/>
              </a:rPr>
              <a:t>的各向异性</a:t>
            </a:r>
          </a:p>
        </p:txBody>
      </p:sp>
      <p:pic>
        <p:nvPicPr>
          <p:cNvPr id="3" name="Picture 4"/>
          <p:cNvPicPr>
            <a:picLocks noChangeAspect="1" noChangeArrowheads="1"/>
          </p:cNvPicPr>
          <p:nvPr/>
        </p:nvPicPr>
        <p:blipFill>
          <a:blip r:embed="rId2">
            <a:lum bright="-42000" contrast="66000"/>
          </a:blip>
          <a:srcRect/>
          <a:stretch>
            <a:fillRect/>
          </a:stretch>
        </p:blipFill>
        <p:spPr bwMode="auto">
          <a:xfrm>
            <a:off x="533400" y="1524000"/>
            <a:ext cx="6562725" cy="4867275"/>
          </a:xfrm>
          <a:prstGeom prst="rect">
            <a:avLst/>
          </a:prstGeom>
          <a:noFill/>
          <a:ln w="9525">
            <a:noFill/>
            <a:miter lim="800000"/>
            <a:headEnd/>
            <a:tailEnd/>
          </a:ln>
          <a:effectLst/>
        </p:spPr>
      </p:pic>
      <p:sp>
        <p:nvSpPr>
          <p:cNvPr id="4" name="Text Box 5"/>
          <p:cNvSpPr txBox="1">
            <a:spLocks noChangeArrowheads="1"/>
          </p:cNvSpPr>
          <p:nvPr/>
        </p:nvSpPr>
        <p:spPr bwMode="auto">
          <a:xfrm>
            <a:off x="7985125" y="838200"/>
            <a:ext cx="549275" cy="5562600"/>
          </a:xfrm>
          <a:prstGeom prst="rect">
            <a:avLst/>
          </a:prstGeom>
          <a:noFill/>
          <a:ln w="9525">
            <a:noFill/>
            <a:miter lim="800000"/>
            <a:headEnd/>
            <a:tailEnd/>
          </a:ln>
          <a:effectLst/>
        </p:spPr>
        <p:txBody>
          <a:bodyPr vert="eaVert">
            <a:spAutoFit/>
          </a:bodyPr>
          <a:lstStyle/>
          <a:p>
            <a:r>
              <a:rPr lang="zh-CN" altLang="en-US" sz="2400">
                <a:latin typeface="黑体" pitchFamily="2" charset="-122"/>
                <a:ea typeface="黑体" pitchFamily="2" charset="-122"/>
              </a:rPr>
              <a:t>人股骨干密质骨四个方向加载实验</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190512113735.jpg"/>
          <p:cNvPicPr>
            <a:picLocks noChangeAspect="1"/>
          </p:cNvPicPr>
          <p:nvPr/>
        </p:nvPicPr>
        <p:blipFill>
          <a:blip r:embed="rId2"/>
          <a:stretch>
            <a:fillRect/>
          </a:stretch>
        </p:blipFill>
        <p:spPr>
          <a:xfrm>
            <a:off x="0" y="850535"/>
            <a:ext cx="9144000" cy="515693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190512143216.jpg"/>
          <p:cNvPicPr>
            <a:picLocks noChangeAspect="1"/>
          </p:cNvPicPr>
          <p:nvPr/>
        </p:nvPicPr>
        <p:blipFill>
          <a:blip r:embed="rId2"/>
          <a:stretch>
            <a:fillRect/>
          </a:stretch>
        </p:blipFill>
        <p:spPr>
          <a:xfrm>
            <a:off x="0" y="1285860"/>
            <a:ext cx="8929718" cy="431446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14282" y="142852"/>
            <a:ext cx="3467100" cy="371475"/>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571472" y="642918"/>
            <a:ext cx="7772400" cy="2314575"/>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1928794" y="3018106"/>
            <a:ext cx="5072098" cy="3839894"/>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00034" y="357166"/>
            <a:ext cx="3467100" cy="4476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85720" y="1000108"/>
            <a:ext cx="8442673" cy="464347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066800" y="5786454"/>
            <a:ext cx="8839200" cy="519113"/>
          </a:xfrm>
          <a:prstGeom prst="rect">
            <a:avLst/>
          </a:prstGeom>
          <a:noFill/>
          <a:ln w="9525">
            <a:noFill/>
            <a:miter lim="800000"/>
            <a:headEnd/>
            <a:tailEnd/>
          </a:ln>
          <a:effectLst/>
        </p:spPr>
        <p:txBody>
          <a:bodyPr>
            <a:spAutoFit/>
          </a:bodyPr>
          <a:lstStyle/>
          <a:p>
            <a:r>
              <a:rPr lang="zh-CN" altLang="en-US" sz="2800">
                <a:solidFill>
                  <a:srgbClr val="660066"/>
                </a:solidFill>
                <a:latin typeface="黑体" pitchFamily="2" charset="-122"/>
                <a:ea typeface="黑体" pitchFamily="2" charset="-122"/>
              </a:rPr>
              <a:t>由韧性材料组成的结构体的载荷-形变曲线</a:t>
            </a:r>
          </a:p>
        </p:txBody>
      </p:sp>
      <p:sp>
        <p:nvSpPr>
          <p:cNvPr id="149507" name="Text Box 3"/>
          <p:cNvSpPr txBox="1">
            <a:spLocks noChangeArrowheads="1"/>
          </p:cNvSpPr>
          <p:nvPr/>
        </p:nvSpPr>
        <p:spPr bwMode="auto">
          <a:xfrm>
            <a:off x="7315200" y="838200"/>
            <a:ext cx="1295400" cy="641350"/>
          </a:xfrm>
          <a:prstGeom prst="rect">
            <a:avLst/>
          </a:prstGeom>
          <a:noFill/>
          <a:ln w="9525">
            <a:noFill/>
            <a:miter lim="800000"/>
            <a:headEnd/>
            <a:tailEnd/>
          </a:ln>
          <a:effectLst/>
        </p:spPr>
        <p:txBody>
          <a:bodyPr>
            <a:spAutoFit/>
          </a:bodyPr>
          <a:lstStyle/>
          <a:p>
            <a:endParaRPr lang="zh-CN" altLang="en-US"/>
          </a:p>
        </p:txBody>
      </p:sp>
      <p:sp>
        <p:nvSpPr>
          <p:cNvPr id="149508" name="Text Box 4"/>
          <p:cNvSpPr txBox="1">
            <a:spLocks noChangeArrowheads="1"/>
          </p:cNvSpPr>
          <p:nvPr/>
        </p:nvSpPr>
        <p:spPr bwMode="auto">
          <a:xfrm>
            <a:off x="7543800" y="1524000"/>
            <a:ext cx="1295400" cy="519113"/>
          </a:xfrm>
          <a:prstGeom prst="rect">
            <a:avLst/>
          </a:prstGeom>
          <a:noFill/>
          <a:ln w="9525">
            <a:noFill/>
            <a:miter lim="800000"/>
            <a:headEnd/>
            <a:tailEnd/>
          </a:ln>
          <a:effectLst/>
        </p:spPr>
        <p:txBody>
          <a:bodyPr>
            <a:spAutoFit/>
          </a:bodyPr>
          <a:lstStyle/>
          <a:p>
            <a:r>
              <a:rPr lang="zh-CN" altLang="en-US" sz="2800" dirty="0">
                <a:latin typeface="黑体" pitchFamily="2" charset="-122"/>
                <a:ea typeface="黑体" pitchFamily="2" charset="-122"/>
              </a:rPr>
              <a:t>强度</a:t>
            </a:r>
          </a:p>
        </p:txBody>
      </p:sp>
      <p:sp>
        <p:nvSpPr>
          <p:cNvPr id="149509" name="Text Box 5"/>
          <p:cNvSpPr txBox="1">
            <a:spLocks noChangeArrowheads="1"/>
          </p:cNvSpPr>
          <p:nvPr/>
        </p:nvSpPr>
        <p:spPr bwMode="auto">
          <a:xfrm>
            <a:off x="7543800" y="2209800"/>
            <a:ext cx="1219200" cy="519113"/>
          </a:xfrm>
          <a:prstGeom prst="rect">
            <a:avLst/>
          </a:prstGeom>
          <a:noFill/>
          <a:ln w="9525">
            <a:noFill/>
            <a:miter lim="800000"/>
            <a:headEnd/>
            <a:tailEnd/>
          </a:ln>
          <a:effectLst/>
        </p:spPr>
        <p:txBody>
          <a:bodyPr>
            <a:spAutoFit/>
          </a:bodyPr>
          <a:lstStyle/>
          <a:p>
            <a:r>
              <a:rPr lang="zh-CN" altLang="en-US" sz="2800">
                <a:latin typeface="黑体" pitchFamily="2" charset="-122"/>
                <a:ea typeface="黑体" pitchFamily="2" charset="-122"/>
              </a:rPr>
              <a:t>刚度</a:t>
            </a:r>
            <a:endParaRPr lang="en-US" altLang="zh-CN" sz="2800">
              <a:latin typeface="黑体" pitchFamily="2" charset="-122"/>
              <a:ea typeface="黑体" pitchFamily="2" charset="-122"/>
            </a:endParaRPr>
          </a:p>
        </p:txBody>
      </p:sp>
      <p:sp>
        <p:nvSpPr>
          <p:cNvPr id="149510" name="Text Box 6"/>
          <p:cNvSpPr txBox="1">
            <a:spLocks noChangeArrowheads="1"/>
          </p:cNvSpPr>
          <p:nvPr/>
        </p:nvSpPr>
        <p:spPr bwMode="auto">
          <a:xfrm>
            <a:off x="7239000" y="3500438"/>
            <a:ext cx="1905000" cy="519112"/>
          </a:xfrm>
          <a:prstGeom prst="rect">
            <a:avLst/>
          </a:prstGeom>
          <a:noFill/>
          <a:ln w="9525">
            <a:noFill/>
            <a:miter lim="800000"/>
            <a:headEnd/>
            <a:tailEnd/>
          </a:ln>
          <a:effectLst/>
        </p:spPr>
        <p:txBody>
          <a:bodyPr>
            <a:spAutoFit/>
          </a:bodyPr>
          <a:lstStyle/>
          <a:p>
            <a:r>
              <a:rPr lang="zh-CN" altLang="en-US" sz="2800">
                <a:latin typeface="黑体" pitchFamily="2" charset="-122"/>
                <a:ea typeface="黑体" pitchFamily="2" charset="-122"/>
              </a:rPr>
              <a:t>能量积累</a:t>
            </a:r>
          </a:p>
        </p:txBody>
      </p:sp>
      <p:pic>
        <p:nvPicPr>
          <p:cNvPr id="149512" name="Picture 8"/>
          <p:cNvPicPr>
            <a:picLocks noChangeAspect="1" noChangeArrowheads="1"/>
          </p:cNvPicPr>
          <p:nvPr/>
        </p:nvPicPr>
        <p:blipFill>
          <a:blip r:embed="rId2">
            <a:lum bright="-30000" contrast="48000"/>
          </a:blip>
          <a:srcRect/>
          <a:stretch>
            <a:fillRect/>
          </a:stretch>
        </p:blipFill>
        <p:spPr bwMode="auto">
          <a:xfrm>
            <a:off x="323850" y="1120792"/>
            <a:ext cx="6696075" cy="4321175"/>
          </a:xfrm>
          <a:prstGeom prst="rect">
            <a:avLst/>
          </a:prstGeom>
          <a:noFill/>
          <a:ln w="9525">
            <a:noFill/>
            <a:miter lim="800000"/>
            <a:headEnd/>
            <a:tailEnd/>
          </a:ln>
          <a:effectLst/>
        </p:spPr>
      </p:pic>
      <p:sp>
        <p:nvSpPr>
          <p:cNvPr id="149513" name="Text Box 9"/>
          <p:cNvSpPr txBox="1">
            <a:spLocks noChangeArrowheads="1"/>
          </p:cNvSpPr>
          <p:nvPr/>
        </p:nvSpPr>
        <p:spPr bwMode="auto">
          <a:xfrm>
            <a:off x="7524750" y="2852738"/>
            <a:ext cx="1296988" cy="519112"/>
          </a:xfrm>
          <a:prstGeom prst="rect">
            <a:avLst/>
          </a:prstGeom>
          <a:noFill/>
          <a:ln w="9525">
            <a:noFill/>
            <a:miter lim="800000"/>
            <a:headEnd/>
            <a:tailEnd/>
          </a:ln>
          <a:effectLst/>
        </p:spPr>
        <p:txBody>
          <a:bodyPr>
            <a:spAutoFit/>
          </a:bodyPr>
          <a:lstStyle/>
          <a:p>
            <a:r>
              <a:rPr lang="zh-CN" altLang="en-US" sz="2800">
                <a:latin typeface="黑体" pitchFamily="2" charset="-122"/>
                <a:ea typeface="黑体" pitchFamily="2" charset="-122"/>
              </a:rPr>
              <a:t>脆性</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190512112616.jpg"/>
          <p:cNvPicPr>
            <a:picLocks noChangeAspect="1"/>
          </p:cNvPicPr>
          <p:nvPr/>
        </p:nvPicPr>
        <p:blipFill>
          <a:blip r:embed="rId2"/>
          <a:stretch>
            <a:fillRect/>
          </a:stretch>
        </p:blipFill>
        <p:spPr>
          <a:xfrm>
            <a:off x="428596" y="285728"/>
            <a:ext cx="8264111" cy="622896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190512112644.jpg"/>
          <p:cNvPicPr>
            <a:picLocks noChangeAspect="1"/>
          </p:cNvPicPr>
          <p:nvPr/>
        </p:nvPicPr>
        <p:blipFill>
          <a:blip r:embed="rId2"/>
          <a:stretch>
            <a:fillRect/>
          </a:stretch>
        </p:blipFill>
        <p:spPr>
          <a:xfrm>
            <a:off x="0" y="2123055"/>
            <a:ext cx="9144000" cy="261188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190512112703.jpg"/>
          <p:cNvPicPr>
            <a:picLocks noChangeAspect="1"/>
          </p:cNvPicPr>
          <p:nvPr/>
        </p:nvPicPr>
        <p:blipFill>
          <a:blip r:embed="rId2"/>
          <a:stretch>
            <a:fillRect/>
          </a:stretch>
        </p:blipFill>
        <p:spPr>
          <a:xfrm>
            <a:off x="0" y="1122706"/>
            <a:ext cx="9144000" cy="461258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190512112728.jpg"/>
          <p:cNvPicPr>
            <a:picLocks noChangeAspect="1"/>
          </p:cNvPicPr>
          <p:nvPr/>
        </p:nvPicPr>
        <p:blipFill>
          <a:blip r:embed="rId2"/>
          <a:stretch>
            <a:fillRect/>
          </a:stretch>
        </p:blipFill>
        <p:spPr>
          <a:xfrm>
            <a:off x="857224" y="357166"/>
            <a:ext cx="7294585" cy="613085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1026"/>
          <p:cNvSpPr txBox="1">
            <a:spLocks noChangeArrowheads="1"/>
          </p:cNvSpPr>
          <p:nvPr/>
        </p:nvSpPr>
        <p:spPr bwMode="auto">
          <a:xfrm>
            <a:off x="914400" y="6019800"/>
            <a:ext cx="7848600" cy="579438"/>
          </a:xfrm>
          <a:prstGeom prst="rect">
            <a:avLst/>
          </a:prstGeom>
          <a:noFill/>
          <a:ln w="9525">
            <a:noFill/>
            <a:miter lim="800000"/>
            <a:headEnd/>
            <a:tailEnd/>
          </a:ln>
          <a:effectLst/>
        </p:spPr>
        <p:txBody>
          <a:bodyPr>
            <a:spAutoFit/>
          </a:bodyPr>
          <a:lstStyle/>
          <a:p>
            <a:r>
              <a:rPr lang="zh-CN" altLang="en-US" sz="3200">
                <a:solidFill>
                  <a:srgbClr val="660066"/>
                </a:solidFill>
                <a:latin typeface="黑体" pitchFamily="2" charset="-122"/>
                <a:ea typeface="黑体" pitchFamily="2" charset="-122"/>
              </a:rPr>
              <a:t>密质骨在拉伸实验中的应力-应变曲线</a:t>
            </a:r>
          </a:p>
        </p:txBody>
      </p:sp>
      <p:pic>
        <p:nvPicPr>
          <p:cNvPr id="171013" name="Picture 1029"/>
          <p:cNvPicPr>
            <a:picLocks noChangeAspect="1" noChangeArrowheads="1"/>
          </p:cNvPicPr>
          <p:nvPr/>
        </p:nvPicPr>
        <p:blipFill>
          <a:blip r:embed="rId2"/>
          <a:srcRect/>
          <a:stretch>
            <a:fillRect/>
          </a:stretch>
        </p:blipFill>
        <p:spPr bwMode="auto">
          <a:xfrm>
            <a:off x="1571604" y="714356"/>
            <a:ext cx="6076950" cy="41910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785786" y="357166"/>
            <a:ext cx="4493538" cy="461665"/>
          </a:xfrm>
          <a:prstGeom prst="rect">
            <a:avLst/>
          </a:prstGeom>
          <a:noFill/>
          <a:ln w="9525">
            <a:noFill/>
            <a:miter lim="800000"/>
            <a:headEnd/>
            <a:tailEnd/>
          </a:ln>
          <a:effectLst/>
        </p:spPr>
        <p:txBody>
          <a:bodyPr wrap="none">
            <a:spAutoFit/>
          </a:bodyPr>
          <a:lstStyle/>
          <a:p>
            <a:r>
              <a:rPr lang="zh-CN" altLang="en-US" sz="2400" dirty="0" smtClean="0">
                <a:latin typeface="黑体" pitchFamily="2" charset="-122"/>
                <a:ea typeface="黑体" pitchFamily="2" charset="-122"/>
              </a:rPr>
              <a:t>骨</a:t>
            </a:r>
            <a:r>
              <a:rPr lang="zh-CN" altLang="en-US" sz="2400" dirty="0">
                <a:latin typeface="黑体" pitchFamily="2" charset="-122"/>
                <a:ea typeface="黑体" pitchFamily="2" charset="-122"/>
              </a:rPr>
              <a:t>、金属和玻璃的力学性质比较</a:t>
            </a:r>
          </a:p>
        </p:txBody>
      </p:sp>
      <p:pic>
        <p:nvPicPr>
          <p:cNvPr id="174084" name="Picture 4"/>
          <p:cNvPicPr>
            <a:picLocks noChangeAspect="1" noChangeArrowheads="1"/>
          </p:cNvPicPr>
          <p:nvPr/>
        </p:nvPicPr>
        <p:blipFill>
          <a:blip r:embed="rId2">
            <a:lum bright="-54000" contrast="78000"/>
          </a:blip>
          <a:srcRect/>
          <a:stretch>
            <a:fillRect/>
          </a:stretch>
        </p:blipFill>
        <p:spPr bwMode="auto">
          <a:xfrm>
            <a:off x="1785918" y="1142984"/>
            <a:ext cx="5526088" cy="5053013"/>
          </a:xfrm>
          <a:prstGeom prst="rect">
            <a:avLst/>
          </a:prstGeom>
          <a:noFill/>
          <a:ln w="9525">
            <a:noFill/>
            <a:miter lim="800000"/>
            <a:headEnd/>
            <a:tailEnd/>
          </a:ln>
          <a:effectLst/>
        </p:spPr>
      </p:pic>
      <p:sp>
        <p:nvSpPr>
          <p:cNvPr id="174085" name="Text Box 5"/>
          <p:cNvSpPr txBox="1">
            <a:spLocks noChangeArrowheads="1"/>
          </p:cNvSpPr>
          <p:nvPr/>
        </p:nvSpPr>
        <p:spPr bwMode="auto">
          <a:xfrm>
            <a:off x="7694613" y="1600200"/>
            <a:ext cx="611187" cy="4267200"/>
          </a:xfrm>
          <a:prstGeom prst="rect">
            <a:avLst/>
          </a:prstGeom>
          <a:noFill/>
          <a:ln w="9525">
            <a:noFill/>
            <a:miter lim="800000"/>
            <a:headEnd/>
            <a:tailEnd/>
          </a:ln>
          <a:effectLst/>
        </p:spPr>
        <p:txBody>
          <a:bodyPr vert="eaVert">
            <a:spAutoFit/>
          </a:bodyPr>
          <a:lstStyle/>
          <a:p>
            <a:r>
              <a:rPr lang="zh-CN" altLang="en-US" sz="2800">
                <a:latin typeface="黑体" pitchFamily="2" charset="-122"/>
                <a:ea typeface="黑体" pitchFamily="2" charset="-122"/>
              </a:rPr>
              <a:t>三种材料的应力-应变曲线</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838200" y="609600"/>
            <a:ext cx="7315200" cy="641350"/>
          </a:xfrm>
          <a:prstGeom prst="rect">
            <a:avLst/>
          </a:prstGeom>
          <a:noFill/>
          <a:ln w="9525">
            <a:noFill/>
            <a:miter lim="800000"/>
            <a:headEnd/>
            <a:tailEnd/>
          </a:ln>
          <a:effectLst/>
        </p:spPr>
        <p:txBody>
          <a:bodyPr>
            <a:spAutoFit/>
          </a:bodyPr>
          <a:lstStyle/>
          <a:p>
            <a:endParaRPr lang="zh-CN" altLang="en-US"/>
          </a:p>
        </p:txBody>
      </p:sp>
      <p:sp>
        <p:nvSpPr>
          <p:cNvPr id="150531" name="Text Box 3"/>
          <p:cNvSpPr txBox="1">
            <a:spLocks noChangeArrowheads="1"/>
          </p:cNvSpPr>
          <p:nvPr/>
        </p:nvSpPr>
        <p:spPr bwMode="auto">
          <a:xfrm>
            <a:off x="762000" y="685800"/>
            <a:ext cx="7620000" cy="523220"/>
          </a:xfrm>
          <a:prstGeom prst="rect">
            <a:avLst/>
          </a:prstGeom>
          <a:noFill/>
          <a:ln w="9525">
            <a:noFill/>
            <a:miter lim="800000"/>
            <a:headEnd/>
            <a:tailEnd/>
          </a:ln>
          <a:effectLst/>
        </p:spPr>
        <p:txBody>
          <a:bodyPr>
            <a:spAutoFit/>
          </a:bodyPr>
          <a:lstStyle/>
          <a:p>
            <a:r>
              <a:rPr lang="zh-CN" altLang="en-US" sz="2800" dirty="0" smtClean="0">
                <a:latin typeface="黑体" pitchFamily="2" charset="-122"/>
                <a:ea typeface="黑体" pitchFamily="2" charset="-122"/>
              </a:rPr>
              <a:t>密</a:t>
            </a:r>
            <a:r>
              <a:rPr lang="zh-CN" altLang="en-US" sz="2800" dirty="0">
                <a:latin typeface="黑体" pitchFamily="2" charset="-122"/>
                <a:ea typeface="黑体" pitchFamily="2" charset="-122"/>
              </a:rPr>
              <a:t>质骨和松质骨的</a:t>
            </a:r>
            <a:r>
              <a:rPr lang="zh-CN" altLang="en-US" sz="2800" dirty="0" smtClean="0">
                <a:latin typeface="黑体" pitchFamily="2" charset="-122"/>
                <a:ea typeface="黑体" pitchFamily="2" charset="-122"/>
              </a:rPr>
              <a:t>力学性能</a:t>
            </a:r>
            <a:endParaRPr lang="zh-CN" altLang="en-US" sz="2800" dirty="0">
              <a:latin typeface="黑体" pitchFamily="2" charset="-122"/>
              <a:ea typeface="黑体" pitchFamily="2" charset="-122"/>
            </a:endParaRPr>
          </a:p>
        </p:txBody>
      </p:sp>
      <p:pic>
        <p:nvPicPr>
          <p:cNvPr id="150534" name="Picture 6"/>
          <p:cNvPicPr>
            <a:picLocks noChangeAspect="1" noChangeArrowheads="1"/>
          </p:cNvPicPr>
          <p:nvPr/>
        </p:nvPicPr>
        <p:blipFill>
          <a:blip r:embed="rId2">
            <a:lum bright="-48000" contrast="72000"/>
          </a:blip>
          <a:srcRect/>
          <a:stretch>
            <a:fillRect/>
          </a:stretch>
        </p:blipFill>
        <p:spPr bwMode="auto">
          <a:xfrm>
            <a:off x="457200" y="1752600"/>
            <a:ext cx="7416800" cy="4646613"/>
          </a:xfrm>
          <a:prstGeom prst="rect">
            <a:avLst/>
          </a:prstGeom>
          <a:noFill/>
          <a:ln w="9525">
            <a:noFill/>
            <a:miter lim="800000"/>
            <a:headEnd/>
            <a:tailEnd/>
          </a:ln>
          <a:effectLst/>
        </p:spPr>
      </p:pic>
      <p:sp>
        <p:nvSpPr>
          <p:cNvPr id="150535" name="Text Box 7"/>
          <p:cNvSpPr txBox="1">
            <a:spLocks noChangeArrowheads="1"/>
          </p:cNvSpPr>
          <p:nvPr/>
        </p:nvSpPr>
        <p:spPr bwMode="auto">
          <a:xfrm>
            <a:off x="8077200" y="914400"/>
            <a:ext cx="488950" cy="5105400"/>
          </a:xfrm>
          <a:prstGeom prst="rect">
            <a:avLst/>
          </a:prstGeom>
          <a:noFill/>
          <a:ln w="9525">
            <a:noFill/>
            <a:miter lim="800000"/>
            <a:headEnd/>
            <a:tailEnd/>
          </a:ln>
          <a:effectLst/>
        </p:spPr>
        <p:txBody>
          <a:bodyPr vert="eaVert">
            <a:spAutoFit/>
          </a:bodyPr>
          <a:lstStyle/>
          <a:p>
            <a:r>
              <a:rPr lang="zh-CN" altLang="en-US" sz="2000">
                <a:latin typeface="黑体" pitchFamily="2" charset="-122"/>
                <a:ea typeface="黑体" pitchFamily="2" charset="-122"/>
              </a:rPr>
              <a:t>密质骨松质骨压缩实验中的应力-应变关系</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85720" y="1857364"/>
            <a:ext cx="3810000" cy="4114800"/>
          </a:xfrm>
          <a:prstGeom prst="rect">
            <a:avLst/>
          </a:prstGeom>
          <a:noFill/>
          <a:ln w="9525">
            <a:noFill/>
            <a:miter lim="800000"/>
            <a:headEnd/>
            <a:tailEnd/>
          </a:ln>
          <a:effectLst/>
        </p:spPr>
        <p:txBody>
          <a:bodyPr/>
          <a:lstStyle/>
          <a:p>
            <a:pPr marL="342900" indent="-342900">
              <a:spcBef>
                <a:spcPct val="20000"/>
              </a:spcBef>
              <a:buFontTx/>
              <a:buChar char="•"/>
            </a:pPr>
            <a:r>
              <a:rPr lang="zh-CN" altLang="en-US" sz="2800" dirty="0">
                <a:latin typeface="黑体" pitchFamily="2" charset="-122"/>
                <a:ea typeface="黑体" pitchFamily="2" charset="-122"/>
              </a:rPr>
              <a:t>密质骨：</a:t>
            </a:r>
          </a:p>
          <a:p>
            <a:pPr marL="342900" indent="-342900">
              <a:spcBef>
                <a:spcPct val="20000"/>
              </a:spcBef>
              <a:buFontTx/>
              <a:buChar char="•"/>
            </a:pPr>
            <a:endParaRPr lang="zh-CN" altLang="en-US" sz="2800" dirty="0">
              <a:latin typeface="黑体" pitchFamily="2" charset="-122"/>
              <a:ea typeface="黑体" pitchFamily="2" charset="-122"/>
            </a:endParaRPr>
          </a:p>
          <a:p>
            <a:pPr marL="342900" indent="-342900">
              <a:spcBef>
                <a:spcPct val="20000"/>
              </a:spcBef>
            </a:pPr>
            <a:r>
              <a:rPr lang="zh-CN" altLang="en-US" sz="2800" dirty="0">
                <a:latin typeface="黑体" pitchFamily="2" charset="-122"/>
                <a:ea typeface="黑体" pitchFamily="2" charset="-122"/>
              </a:rPr>
              <a:t> </a:t>
            </a:r>
            <a:r>
              <a:rPr lang="zh-CN" altLang="en-US" sz="2800" dirty="0">
                <a:solidFill>
                  <a:srgbClr val="660066"/>
                </a:solidFill>
                <a:latin typeface="黑体" pitchFamily="2" charset="-122"/>
                <a:ea typeface="黑体" pitchFamily="2" charset="-122"/>
              </a:rPr>
              <a:t>疏松度为5</a:t>
            </a:r>
            <a:r>
              <a:rPr lang="zh-CN" altLang="en-US" sz="2800" dirty="0">
                <a:solidFill>
                  <a:srgbClr val="660066"/>
                </a:solidFill>
                <a:latin typeface="Times New Roman"/>
                <a:ea typeface="黑体" pitchFamily="2" charset="-122"/>
              </a:rPr>
              <a:t>—</a:t>
            </a:r>
            <a:r>
              <a:rPr lang="zh-CN" altLang="en-US" sz="2800" dirty="0">
                <a:solidFill>
                  <a:srgbClr val="660066"/>
                </a:solidFill>
                <a:latin typeface="黑体" pitchFamily="2" charset="-122"/>
                <a:ea typeface="黑体" pitchFamily="2" charset="-122"/>
              </a:rPr>
              <a:t>30%</a:t>
            </a:r>
            <a:endParaRPr lang="en-US" altLang="ja-JP" sz="2800" b="0" dirty="0">
              <a:solidFill>
                <a:srgbClr val="660066"/>
              </a:solidFill>
              <a:latin typeface="黑体" pitchFamily="2" charset="-122"/>
              <a:ea typeface="黑体" pitchFamily="2" charset="-122"/>
            </a:endParaRPr>
          </a:p>
          <a:p>
            <a:pPr marL="342900" indent="-342900">
              <a:spcBef>
                <a:spcPct val="20000"/>
              </a:spcBef>
            </a:pPr>
            <a:r>
              <a:rPr lang="zh-CN" altLang="en-US" sz="2800" dirty="0">
                <a:latin typeface="黑体" pitchFamily="2" charset="-122"/>
                <a:ea typeface="黑体" pitchFamily="2" charset="-122"/>
              </a:rPr>
              <a:t> </a:t>
            </a:r>
            <a:r>
              <a:rPr lang="zh-CN" altLang="en-US" sz="2800" dirty="0">
                <a:solidFill>
                  <a:srgbClr val="006600"/>
                </a:solidFill>
                <a:latin typeface="黑体" pitchFamily="2" charset="-122"/>
                <a:ea typeface="黑体" pitchFamily="2" charset="-122"/>
              </a:rPr>
              <a:t>强度高</a:t>
            </a:r>
          </a:p>
          <a:p>
            <a:pPr marL="342900" indent="-342900">
              <a:spcBef>
                <a:spcPct val="20000"/>
              </a:spcBef>
            </a:pPr>
            <a:r>
              <a:rPr lang="zh-CN" altLang="en-US" sz="2800" dirty="0">
                <a:latin typeface="黑体" pitchFamily="2" charset="-122"/>
                <a:ea typeface="黑体" pitchFamily="2" charset="-122"/>
              </a:rPr>
              <a:t> </a:t>
            </a:r>
            <a:r>
              <a:rPr lang="zh-CN" altLang="en-US" sz="2800" dirty="0">
                <a:solidFill>
                  <a:schemeClr val="accent2"/>
                </a:solidFill>
                <a:latin typeface="黑体" pitchFamily="2" charset="-122"/>
                <a:ea typeface="黑体" pitchFamily="2" charset="-122"/>
              </a:rPr>
              <a:t>变形能力差、变形超</a:t>
            </a:r>
          </a:p>
          <a:p>
            <a:pPr marL="342900" indent="-342900">
              <a:spcBef>
                <a:spcPct val="20000"/>
              </a:spcBef>
            </a:pPr>
            <a:r>
              <a:rPr lang="zh-CN" altLang="en-US" sz="2800" dirty="0">
                <a:solidFill>
                  <a:schemeClr val="accent2"/>
                </a:solidFill>
                <a:latin typeface="黑体" pitchFamily="2" charset="-122"/>
                <a:ea typeface="黑体" pitchFamily="2" charset="-122"/>
              </a:rPr>
              <a:t> 过2%就会产生断裂</a:t>
            </a:r>
            <a:r>
              <a:rPr lang="ja-JP" altLang="en-US" sz="2800" b="0" dirty="0">
                <a:latin typeface="黑体" pitchFamily="2" charset="-122"/>
                <a:ea typeface="黑体" pitchFamily="2" charset="-122"/>
              </a:rPr>
              <a:t> </a:t>
            </a:r>
          </a:p>
        </p:txBody>
      </p:sp>
      <p:sp>
        <p:nvSpPr>
          <p:cNvPr id="172035" name="Rectangle 3"/>
          <p:cNvSpPr>
            <a:spLocks noChangeArrowheads="1"/>
          </p:cNvSpPr>
          <p:nvPr/>
        </p:nvSpPr>
        <p:spPr bwMode="auto">
          <a:xfrm>
            <a:off x="4660900" y="1857364"/>
            <a:ext cx="4483100" cy="4149725"/>
          </a:xfrm>
          <a:prstGeom prst="rect">
            <a:avLst/>
          </a:prstGeom>
          <a:noFill/>
          <a:ln w="9525">
            <a:noFill/>
            <a:miter lim="800000"/>
            <a:headEnd/>
            <a:tailEnd/>
          </a:ln>
          <a:effectLst/>
        </p:spPr>
        <p:txBody>
          <a:bodyPr/>
          <a:lstStyle/>
          <a:p>
            <a:pPr marL="342900" indent="-342900">
              <a:spcBef>
                <a:spcPct val="20000"/>
              </a:spcBef>
              <a:buFontTx/>
              <a:buChar char="•"/>
            </a:pPr>
            <a:r>
              <a:rPr lang="zh-CN" altLang="en-US" sz="2800" dirty="0">
                <a:latin typeface="黑体" pitchFamily="2" charset="-122"/>
                <a:ea typeface="黑体" pitchFamily="2" charset="-122"/>
              </a:rPr>
              <a:t>松质骨：</a:t>
            </a:r>
          </a:p>
          <a:p>
            <a:pPr marL="342900" indent="-342900">
              <a:spcBef>
                <a:spcPct val="20000"/>
              </a:spcBef>
              <a:buFontTx/>
              <a:buChar char="•"/>
            </a:pPr>
            <a:endParaRPr lang="zh-CN" altLang="en-US" sz="2800" dirty="0">
              <a:latin typeface="黑体" pitchFamily="2" charset="-122"/>
              <a:ea typeface="黑体" pitchFamily="2" charset="-122"/>
            </a:endParaRPr>
          </a:p>
          <a:p>
            <a:pPr marL="342900" indent="-342900">
              <a:spcBef>
                <a:spcPct val="20000"/>
              </a:spcBef>
            </a:pPr>
            <a:r>
              <a:rPr lang="zh-CN" altLang="en-US" sz="2800" dirty="0">
                <a:latin typeface="黑体" pitchFamily="2" charset="-122"/>
                <a:ea typeface="黑体" pitchFamily="2" charset="-122"/>
              </a:rPr>
              <a:t> </a:t>
            </a:r>
            <a:r>
              <a:rPr lang="zh-CN" altLang="en-US" sz="2800" dirty="0">
                <a:solidFill>
                  <a:srgbClr val="660066"/>
                </a:solidFill>
                <a:latin typeface="黑体" pitchFamily="2" charset="-122"/>
                <a:ea typeface="黑体" pitchFamily="2" charset="-122"/>
              </a:rPr>
              <a:t>疏松度为30</a:t>
            </a:r>
            <a:r>
              <a:rPr lang="zh-CN" altLang="en-US" sz="2800" dirty="0">
                <a:solidFill>
                  <a:srgbClr val="660066"/>
                </a:solidFill>
                <a:latin typeface="Times New Roman"/>
                <a:ea typeface="黑体" pitchFamily="2" charset="-122"/>
              </a:rPr>
              <a:t>—</a:t>
            </a:r>
            <a:r>
              <a:rPr lang="zh-CN" altLang="en-US" sz="2800" dirty="0">
                <a:solidFill>
                  <a:srgbClr val="660066"/>
                </a:solidFill>
                <a:latin typeface="黑体" pitchFamily="2" charset="-122"/>
                <a:ea typeface="黑体" pitchFamily="2" charset="-122"/>
              </a:rPr>
              <a:t>90%</a:t>
            </a:r>
            <a:r>
              <a:rPr lang="en-US" altLang="ja-JP" sz="2800" b="0" dirty="0">
                <a:solidFill>
                  <a:srgbClr val="660066"/>
                </a:solidFill>
                <a:latin typeface="黑体" pitchFamily="2" charset="-122"/>
                <a:ea typeface="黑体" pitchFamily="2" charset="-122"/>
              </a:rPr>
              <a:t> </a:t>
            </a:r>
          </a:p>
          <a:p>
            <a:pPr marL="342900" indent="-342900">
              <a:spcBef>
                <a:spcPct val="20000"/>
              </a:spcBef>
            </a:pPr>
            <a:r>
              <a:rPr lang="zh-CN" altLang="en-US" sz="2800" dirty="0">
                <a:latin typeface="黑体" pitchFamily="2" charset="-122"/>
                <a:ea typeface="黑体" pitchFamily="2" charset="-122"/>
              </a:rPr>
              <a:t> </a:t>
            </a:r>
            <a:r>
              <a:rPr lang="zh-CN" altLang="en-US" sz="2800" dirty="0">
                <a:solidFill>
                  <a:srgbClr val="006600"/>
                </a:solidFill>
                <a:latin typeface="黑体" pitchFamily="2" charset="-122"/>
                <a:ea typeface="黑体" pitchFamily="2" charset="-122"/>
              </a:rPr>
              <a:t>强度低</a:t>
            </a:r>
          </a:p>
          <a:p>
            <a:pPr marL="342900" indent="-342900">
              <a:spcBef>
                <a:spcPct val="20000"/>
              </a:spcBef>
            </a:pPr>
            <a:r>
              <a:rPr lang="zh-CN" altLang="en-US" sz="2800" dirty="0">
                <a:latin typeface="黑体" pitchFamily="2" charset="-122"/>
                <a:ea typeface="黑体" pitchFamily="2" charset="-122"/>
              </a:rPr>
              <a:t> </a:t>
            </a:r>
            <a:r>
              <a:rPr lang="zh-CN" altLang="en-US" sz="2800" dirty="0">
                <a:solidFill>
                  <a:schemeClr val="accent2"/>
                </a:solidFill>
                <a:latin typeface="黑体" pitchFamily="2" charset="-122"/>
                <a:ea typeface="黑体" pitchFamily="2" charset="-122"/>
              </a:rPr>
              <a:t>应变能力好，变形可达</a:t>
            </a:r>
          </a:p>
          <a:p>
            <a:pPr marL="342900" indent="-342900">
              <a:spcBef>
                <a:spcPct val="20000"/>
              </a:spcBef>
            </a:pPr>
            <a:r>
              <a:rPr lang="zh-CN" altLang="en-US" sz="2800" dirty="0">
                <a:solidFill>
                  <a:schemeClr val="accent2"/>
                </a:solidFill>
                <a:latin typeface="黑体" pitchFamily="2" charset="-122"/>
                <a:ea typeface="黑体" pitchFamily="2" charset="-122"/>
              </a:rPr>
              <a:t> 7%左右</a:t>
            </a:r>
          </a:p>
          <a:p>
            <a:pPr marL="342900" indent="-342900">
              <a:spcBef>
                <a:spcPct val="20000"/>
              </a:spcBef>
            </a:pPr>
            <a:r>
              <a:rPr lang="zh-CN" altLang="en-US" sz="2800" dirty="0">
                <a:solidFill>
                  <a:schemeClr val="accent2"/>
                </a:solidFill>
                <a:latin typeface="黑体" pitchFamily="2" charset="-122"/>
                <a:ea typeface="黑体" pitchFamily="2" charset="-122"/>
              </a:rPr>
              <a:t> </a:t>
            </a:r>
            <a:r>
              <a:rPr lang="zh-CN" altLang="en-US" sz="2800" dirty="0">
                <a:solidFill>
                  <a:srgbClr val="996633"/>
                </a:solidFill>
                <a:latin typeface="黑体" pitchFamily="2" charset="-122"/>
                <a:ea typeface="黑体" pitchFamily="2" charset="-122"/>
              </a:rPr>
              <a:t>积累能量的能力很强</a:t>
            </a:r>
            <a:endParaRPr lang="ja-JP" altLang="en-US" sz="2800" b="0" dirty="0">
              <a:solidFill>
                <a:srgbClr val="996633"/>
              </a:solidFill>
              <a:latin typeface="黑体" pitchFamily="2" charset="-122"/>
              <a:ea typeface="黑体" pitchFamily="2" charset="-122"/>
            </a:endParaRPr>
          </a:p>
        </p:txBody>
      </p:sp>
      <p:sp>
        <p:nvSpPr>
          <p:cNvPr id="172036" name="Rectangle 4"/>
          <p:cNvSpPr>
            <a:spLocks noChangeArrowheads="1"/>
          </p:cNvSpPr>
          <p:nvPr/>
        </p:nvSpPr>
        <p:spPr bwMode="auto">
          <a:xfrm>
            <a:off x="187325" y="428604"/>
            <a:ext cx="8956675" cy="579437"/>
          </a:xfrm>
          <a:prstGeom prst="rect">
            <a:avLst/>
          </a:prstGeom>
          <a:noFill/>
          <a:ln w="9525">
            <a:noFill/>
            <a:miter lim="800000"/>
            <a:headEnd/>
            <a:tailEnd/>
          </a:ln>
          <a:effectLst/>
        </p:spPr>
        <p:txBody>
          <a:bodyPr wrap="none">
            <a:spAutoFit/>
          </a:bodyPr>
          <a:lstStyle/>
          <a:p>
            <a:r>
              <a:rPr lang="zh-CN" altLang="en-US" sz="3200" dirty="0">
                <a:solidFill>
                  <a:schemeClr val="tx2"/>
                </a:solidFill>
                <a:latin typeface="黑体" pitchFamily="2" charset="-122"/>
                <a:ea typeface="黑体" pitchFamily="2" charset="-122"/>
              </a:rPr>
              <a:t>两者疏松度差别很大→</a:t>
            </a:r>
            <a:r>
              <a:rPr lang="ja-JP" altLang="en-US" sz="3200" dirty="0">
                <a:solidFill>
                  <a:schemeClr val="tx2"/>
                </a:solidFill>
                <a:latin typeface="黑体" pitchFamily="2" charset="-122"/>
                <a:ea typeface="黑体" pitchFamily="2" charset="-122"/>
              </a:rPr>
              <a:t> </a:t>
            </a:r>
            <a:r>
              <a:rPr lang="zh-CN" altLang="en-US" sz="3200" dirty="0">
                <a:solidFill>
                  <a:schemeClr val="tx2"/>
                </a:solidFill>
                <a:latin typeface="黑体" pitchFamily="2" charset="-122"/>
                <a:ea typeface="黑体" pitchFamily="2" charset="-122"/>
              </a:rPr>
              <a:t>两者的力学性能差异很大</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srcRect/>
          <a:stretch>
            <a:fillRect/>
          </a:stretch>
        </p:blipFill>
        <p:spPr bwMode="auto">
          <a:xfrm>
            <a:off x="857224" y="4786322"/>
            <a:ext cx="7562850" cy="1828800"/>
          </a:xfrm>
          <a:prstGeom prst="rect">
            <a:avLst/>
          </a:prstGeom>
          <a:noFill/>
          <a:ln w="9525">
            <a:noFill/>
            <a:miter lim="800000"/>
            <a:headEnd/>
            <a:tailEnd/>
          </a:ln>
          <a:effectLst/>
        </p:spPr>
      </p:pic>
      <p:pic>
        <p:nvPicPr>
          <p:cNvPr id="8196" name="Picture 4"/>
          <p:cNvPicPr>
            <a:picLocks noChangeAspect="1" noChangeArrowheads="1"/>
          </p:cNvPicPr>
          <p:nvPr/>
        </p:nvPicPr>
        <p:blipFill>
          <a:blip r:embed="rId3"/>
          <a:srcRect/>
          <a:stretch>
            <a:fillRect/>
          </a:stretch>
        </p:blipFill>
        <p:spPr bwMode="auto">
          <a:xfrm>
            <a:off x="0" y="142852"/>
            <a:ext cx="6715172" cy="4471552"/>
          </a:xfrm>
          <a:prstGeom prst="rect">
            <a:avLst/>
          </a:prstGeom>
          <a:noFill/>
          <a:ln w="9525">
            <a:noFill/>
            <a:miter lim="800000"/>
            <a:headEnd/>
            <a:tailEnd/>
          </a:ln>
          <a:effectLst/>
        </p:spPr>
      </p:pic>
      <p:pic>
        <p:nvPicPr>
          <p:cNvPr id="61442" name="Picture 2" descr="https://gss3.bdstatic.com/-Po3dSag_xI4khGkpoWK1HF6hhy/baike/c0%3Dbaike72%2C5%2C5%2C72%2C24/sign=3a849adfda54564ef168ec6bd2b7f7e7/b151f8198618367aa964d91129738bd4b21ce509.jpg"/>
          <p:cNvPicPr>
            <a:picLocks noChangeAspect="1" noChangeArrowheads="1"/>
          </p:cNvPicPr>
          <p:nvPr/>
        </p:nvPicPr>
        <p:blipFill>
          <a:blip r:embed="rId4"/>
          <a:srcRect/>
          <a:stretch>
            <a:fillRect/>
          </a:stretch>
        </p:blipFill>
        <p:spPr bwMode="auto">
          <a:xfrm>
            <a:off x="6394381" y="142852"/>
            <a:ext cx="2749619" cy="2176459"/>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28596" y="714356"/>
            <a:ext cx="8210550" cy="3000821"/>
          </a:xfrm>
          <a:prstGeom prst="rect">
            <a:avLst/>
          </a:prstGeom>
          <a:noFill/>
          <a:ln w="9525">
            <a:noFill/>
            <a:miter lim="800000"/>
            <a:headEnd/>
            <a:tailEnd/>
          </a:ln>
          <a:effectLst/>
        </p:spPr>
        <p:txBody>
          <a:bodyPr wrap="square">
            <a:spAutoFit/>
          </a:bodyPr>
          <a:lstStyle/>
          <a:p>
            <a:pPr>
              <a:lnSpc>
                <a:spcPct val="150000"/>
              </a:lnSpc>
            </a:pPr>
            <a:r>
              <a:rPr lang="zh-CN" altLang="en-US" dirty="0" smtClean="0">
                <a:latin typeface="黑体" pitchFamily="2" charset="-122"/>
                <a:ea typeface="黑体" pitchFamily="2" charset="-122"/>
              </a:rPr>
              <a:t>骨</a:t>
            </a:r>
            <a:r>
              <a:rPr lang="zh-CN" altLang="en-US" dirty="0">
                <a:latin typeface="黑体" pitchFamily="2" charset="-122"/>
                <a:ea typeface="黑体" pitchFamily="2" charset="-122"/>
              </a:rPr>
              <a:t>是坚硬而有生命的器官,是人体中能再生和能自我修复的组织。骨骼系统的功能主要</a:t>
            </a:r>
            <a:r>
              <a:rPr lang="zh-CN" altLang="en-US" dirty="0" smtClean="0">
                <a:latin typeface="黑体" pitchFamily="2" charset="-122"/>
                <a:ea typeface="黑体" pitchFamily="2" charset="-122"/>
              </a:rPr>
              <a:t>有：</a:t>
            </a:r>
            <a:endParaRPr lang="zh-CN" altLang="en-US" dirty="0">
              <a:latin typeface="黑体" pitchFamily="2" charset="-122"/>
              <a:ea typeface="黑体" pitchFamily="2" charset="-122"/>
            </a:endParaRPr>
          </a:p>
          <a:p>
            <a:pPr>
              <a:lnSpc>
                <a:spcPct val="150000"/>
              </a:lnSpc>
            </a:pPr>
            <a:r>
              <a:rPr lang="en-US" altLang="zh-CN" dirty="0" smtClean="0">
                <a:latin typeface="黑体" pitchFamily="2" charset="-122"/>
                <a:ea typeface="黑体" pitchFamily="2" charset="-122"/>
              </a:rPr>
              <a:t>1 </a:t>
            </a:r>
            <a:r>
              <a:rPr lang="zh-CN" altLang="en-US" dirty="0" smtClean="0">
                <a:latin typeface="黑体" pitchFamily="2" charset="-122"/>
                <a:ea typeface="黑体" pitchFamily="2" charset="-122"/>
              </a:rPr>
              <a:t>提供</a:t>
            </a:r>
            <a:r>
              <a:rPr lang="zh-CN" altLang="en-US" dirty="0">
                <a:latin typeface="黑体" pitchFamily="2" charset="-122"/>
                <a:ea typeface="黑体" pitchFamily="2" charset="-122"/>
              </a:rPr>
              <a:t>对动物体的支持、运动</a:t>
            </a:r>
            <a:r>
              <a:rPr lang="zh-CN" altLang="en-US" dirty="0" smtClean="0">
                <a:latin typeface="黑体" pitchFamily="2" charset="-122"/>
                <a:ea typeface="黑体" pitchFamily="2" charset="-122"/>
              </a:rPr>
              <a:t>作用</a:t>
            </a:r>
            <a:endParaRPr lang="en-US" altLang="zh-CN" dirty="0" smtClean="0">
              <a:latin typeface="黑体" pitchFamily="2" charset="-122"/>
              <a:ea typeface="黑体" pitchFamily="2" charset="-122"/>
            </a:endParaRPr>
          </a:p>
          <a:p>
            <a:pPr>
              <a:lnSpc>
                <a:spcPct val="150000"/>
              </a:lnSpc>
            </a:pPr>
            <a:r>
              <a:rPr lang="en-US" altLang="zh-CN" dirty="0" smtClean="0">
                <a:latin typeface="黑体" pitchFamily="2" charset="-122"/>
                <a:ea typeface="黑体" pitchFamily="2" charset="-122"/>
              </a:rPr>
              <a:t>2 </a:t>
            </a:r>
            <a:r>
              <a:rPr lang="zh-CN" altLang="en-US" dirty="0" smtClean="0">
                <a:latin typeface="黑体" pitchFamily="2" charset="-122"/>
                <a:ea typeface="黑体" pitchFamily="2" charset="-122"/>
              </a:rPr>
              <a:t>保护</a:t>
            </a:r>
            <a:r>
              <a:rPr lang="zh-CN" altLang="en-US" dirty="0">
                <a:latin typeface="黑体" pitchFamily="2" charset="-122"/>
                <a:ea typeface="黑体" pitchFamily="2" charset="-122"/>
              </a:rPr>
              <a:t>内脏器官、</a:t>
            </a:r>
            <a:r>
              <a:rPr lang="zh-CN" altLang="en-US" dirty="0" smtClean="0">
                <a:latin typeface="黑体" pitchFamily="2" charset="-122"/>
                <a:ea typeface="黑体" pitchFamily="2" charset="-122"/>
              </a:rPr>
              <a:t>颅腔</a:t>
            </a:r>
            <a:endParaRPr lang="en-US" altLang="zh-CN" dirty="0" smtClean="0">
              <a:latin typeface="黑体" pitchFamily="2" charset="-122"/>
              <a:ea typeface="黑体" pitchFamily="2" charset="-122"/>
            </a:endParaRPr>
          </a:p>
          <a:p>
            <a:pPr>
              <a:lnSpc>
                <a:spcPct val="150000"/>
              </a:lnSpc>
            </a:pPr>
            <a:r>
              <a:rPr lang="en-US" altLang="zh-CN" dirty="0" smtClean="0">
                <a:latin typeface="黑体" pitchFamily="2" charset="-122"/>
                <a:ea typeface="黑体" pitchFamily="2" charset="-122"/>
              </a:rPr>
              <a:t>3 </a:t>
            </a:r>
            <a:r>
              <a:rPr lang="zh-CN" altLang="en-US" dirty="0" smtClean="0">
                <a:latin typeface="黑体" pitchFamily="2" charset="-122"/>
                <a:ea typeface="黑体" pitchFamily="2" charset="-122"/>
              </a:rPr>
              <a:t>骨髓</a:t>
            </a:r>
            <a:r>
              <a:rPr lang="zh-CN" altLang="en-US" dirty="0">
                <a:latin typeface="黑体" pitchFamily="2" charset="-122"/>
                <a:ea typeface="黑体" pitchFamily="2" charset="-122"/>
              </a:rPr>
              <a:t>的造血系统。</a:t>
            </a:r>
          </a:p>
          <a:p>
            <a:pPr>
              <a:lnSpc>
                <a:spcPct val="150000"/>
              </a:lnSpc>
            </a:pPr>
            <a:r>
              <a:rPr lang="en-US" altLang="zh-CN" dirty="0" smtClean="0">
                <a:latin typeface="黑体" pitchFamily="2" charset="-122"/>
                <a:ea typeface="黑体" pitchFamily="2" charset="-122"/>
              </a:rPr>
              <a:t>4 </a:t>
            </a:r>
            <a:r>
              <a:rPr lang="zh-CN" altLang="en-US" dirty="0" smtClean="0">
                <a:latin typeface="黑体" pitchFamily="2" charset="-122"/>
                <a:ea typeface="黑体" pitchFamily="2" charset="-122"/>
              </a:rPr>
              <a:t>参与</a:t>
            </a:r>
            <a:r>
              <a:rPr lang="zh-CN" altLang="en-US" dirty="0">
                <a:latin typeface="黑体" pitchFamily="2" charset="-122"/>
                <a:ea typeface="黑体" pitchFamily="2" charset="-122"/>
              </a:rPr>
              <a:t>机体钙和磷的代谢。</a:t>
            </a:r>
          </a:p>
          <a:p>
            <a:pPr>
              <a:lnSpc>
                <a:spcPct val="150000"/>
              </a:lnSpc>
            </a:pPr>
            <a:endParaRPr lang="zh-CN" altLang="en-US" dirty="0">
              <a:latin typeface="黑体" pitchFamily="2" charset="-122"/>
              <a:ea typeface="黑体" pitchFamily="2" charset="-122"/>
            </a:endParaRPr>
          </a:p>
        </p:txBody>
      </p:sp>
      <p:sp>
        <p:nvSpPr>
          <p:cNvPr id="3" name="Text Box 2"/>
          <p:cNvSpPr txBox="1">
            <a:spLocks noChangeArrowheads="1"/>
          </p:cNvSpPr>
          <p:nvPr/>
        </p:nvSpPr>
        <p:spPr bwMode="auto">
          <a:xfrm>
            <a:off x="357158" y="3643314"/>
            <a:ext cx="8458200" cy="1366528"/>
          </a:xfrm>
          <a:prstGeom prst="rect">
            <a:avLst/>
          </a:prstGeom>
          <a:noFill/>
          <a:ln w="9525">
            <a:noFill/>
            <a:miter lim="800000"/>
            <a:headEnd/>
            <a:tailEnd/>
          </a:ln>
          <a:effectLst/>
        </p:spPr>
        <p:txBody>
          <a:bodyPr wrap="square">
            <a:spAutoFit/>
          </a:bodyPr>
          <a:lstStyle/>
          <a:p>
            <a:pPr>
              <a:lnSpc>
                <a:spcPct val="230000"/>
              </a:lnSpc>
            </a:pPr>
            <a:r>
              <a:rPr lang="zh-CN" altLang="en-US" dirty="0" smtClean="0">
                <a:latin typeface="黑体" pitchFamily="2" charset="-122"/>
                <a:ea typeface="黑体" pitchFamily="2" charset="-122"/>
              </a:rPr>
              <a:t>骨</a:t>
            </a:r>
            <a:r>
              <a:rPr lang="zh-CN" altLang="en-US" dirty="0">
                <a:latin typeface="黑体" pitchFamily="2" charset="-122"/>
                <a:ea typeface="黑体" pitchFamily="2" charset="-122"/>
              </a:rPr>
              <a:t>具有丰富的血供和良好的自我修复能力。它的结构和性能随着力学环境的改变而改变。例如：废用或过度使用通常会伴随骨密度的改变。</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857224" y="5143512"/>
            <a:ext cx="7620000" cy="1466850"/>
          </a:xfrm>
          <a:prstGeom prst="rect">
            <a:avLst/>
          </a:prstGeom>
          <a:noFill/>
          <a:ln w="9525">
            <a:noFill/>
            <a:miter lim="800000"/>
            <a:headEnd/>
            <a:tailEnd/>
          </a:ln>
          <a:effectLst/>
        </p:spPr>
      </p:pic>
      <p:pic>
        <p:nvPicPr>
          <p:cNvPr id="3" name="Picture 4"/>
          <p:cNvPicPr>
            <a:picLocks noChangeAspect="1" noChangeArrowheads="1"/>
          </p:cNvPicPr>
          <p:nvPr/>
        </p:nvPicPr>
        <p:blipFill>
          <a:blip r:embed="rId3"/>
          <a:srcRect/>
          <a:stretch>
            <a:fillRect/>
          </a:stretch>
        </p:blipFill>
        <p:spPr bwMode="auto">
          <a:xfrm>
            <a:off x="928662" y="357166"/>
            <a:ext cx="6715172" cy="4471552"/>
          </a:xfrm>
          <a:prstGeom prst="rect">
            <a:avLst/>
          </a:prstGeom>
          <a:noFill/>
          <a:ln w="9525">
            <a:noFill/>
            <a:miter lim="800000"/>
            <a:headEnd/>
            <a:tailEnd/>
          </a:ln>
          <a:effectLst/>
        </p:spPr>
      </p:pic>
      <p:cxnSp>
        <p:nvCxnSpPr>
          <p:cNvPr id="5" name="直接连接符 4"/>
          <p:cNvCxnSpPr/>
          <p:nvPr/>
        </p:nvCxnSpPr>
        <p:spPr>
          <a:xfrm>
            <a:off x="4643438" y="6215082"/>
            <a:ext cx="178595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28596" y="214290"/>
            <a:ext cx="3676650" cy="390525"/>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428596" y="857232"/>
            <a:ext cx="7334301" cy="1571636"/>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500034" y="2428868"/>
            <a:ext cx="7724775" cy="1019175"/>
          </a:xfrm>
          <a:prstGeom prst="rect">
            <a:avLst/>
          </a:prstGeom>
          <a:noFill/>
          <a:ln w="9525">
            <a:noFill/>
            <a:miter lim="800000"/>
            <a:headEnd/>
            <a:tailEnd/>
          </a:ln>
          <a:effectLst/>
        </p:spPr>
      </p:pic>
      <p:sp>
        <p:nvSpPr>
          <p:cNvPr id="5" name="矩形 4"/>
          <p:cNvSpPr/>
          <p:nvPr/>
        </p:nvSpPr>
        <p:spPr>
          <a:xfrm>
            <a:off x="714348" y="4786322"/>
            <a:ext cx="877163" cy="369332"/>
          </a:xfrm>
          <a:prstGeom prst="rect">
            <a:avLst/>
          </a:prstGeom>
        </p:spPr>
        <p:txBody>
          <a:bodyPr wrap="none">
            <a:spAutoFit/>
          </a:bodyPr>
          <a:lstStyle/>
          <a:p>
            <a:r>
              <a:rPr lang="en-US" dirty="0" err="1" smtClean="0"/>
              <a:t>腰脊柱</a:t>
            </a:r>
            <a:endParaRPr lang="en-US" dirty="0"/>
          </a:p>
        </p:txBody>
      </p:sp>
      <p:sp>
        <p:nvSpPr>
          <p:cNvPr id="6" name="矩形 5"/>
          <p:cNvSpPr/>
          <p:nvPr/>
        </p:nvSpPr>
        <p:spPr>
          <a:xfrm>
            <a:off x="714348" y="4357694"/>
            <a:ext cx="1428596" cy="369332"/>
          </a:xfrm>
          <a:prstGeom prst="rect">
            <a:avLst/>
          </a:prstGeom>
        </p:spPr>
        <p:txBody>
          <a:bodyPr wrap="none">
            <a:spAutoFit/>
          </a:bodyPr>
          <a:lstStyle/>
          <a:p>
            <a:r>
              <a:rPr lang="en-US" dirty="0" err="1" smtClean="0"/>
              <a:t>股骨</a:t>
            </a:r>
            <a:r>
              <a:rPr lang="en-US" altLang="zh-CN" dirty="0" smtClean="0"/>
              <a:t>/</a:t>
            </a:r>
            <a:r>
              <a:rPr lang="zh-CN" altLang="en-US" dirty="0" smtClean="0"/>
              <a:t>大腿骨</a:t>
            </a:r>
            <a:endParaRPr lang="en-US" dirty="0"/>
          </a:p>
        </p:txBody>
      </p:sp>
      <p:sp>
        <p:nvSpPr>
          <p:cNvPr id="7" name="矩形 6"/>
          <p:cNvSpPr/>
          <p:nvPr/>
        </p:nvSpPr>
        <p:spPr>
          <a:xfrm>
            <a:off x="714348" y="3929066"/>
            <a:ext cx="646331" cy="369332"/>
          </a:xfrm>
          <a:prstGeom prst="rect">
            <a:avLst/>
          </a:prstGeom>
        </p:spPr>
        <p:txBody>
          <a:bodyPr wrap="none">
            <a:spAutoFit/>
          </a:bodyPr>
          <a:lstStyle/>
          <a:p>
            <a:r>
              <a:rPr lang="en-US" dirty="0" err="1" smtClean="0"/>
              <a:t>胫骨</a:t>
            </a:r>
            <a:endParaRPr lang="en-US" dirty="0"/>
          </a:p>
        </p:txBody>
      </p:sp>
      <p:pic>
        <p:nvPicPr>
          <p:cNvPr id="8" name="Picture 4" descr="Image result for anatomy of knee joint"/>
          <p:cNvPicPr>
            <a:picLocks noChangeAspect="1" noChangeArrowheads="1"/>
          </p:cNvPicPr>
          <p:nvPr/>
        </p:nvPicPr>
        <p:blipFill>
          <a:blip r:embed="rId5"/>
          <a:srcRect/>
          <a:stretch>
            <a:fillRect/>
          </a:stretch>
        </p:blipFill>
        <p:spPr bwMode="auto">
          <a:xfrm>
            <a:off x="4643438" y="3500438"/>
            <a:ext cx="3861677" cy="3163605"/>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214282" y="142852"/>
            <a:ext cx="6086475" cy="5334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1000100" y="785794"/>
            <a:ext cx="7143750" cy="5648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428596" y="1142984"/>
            <a:ext cx="8210550" cy="3876675"/>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571472" y="5072074"/>
            <a:ext cx="7505700" cy="1247775"/>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1142976" y="142852"/>
            <a:ext cx="6299200" cy="101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428596" y="214290"/>
            <a:ext cx="5591175" cy="495300"/>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1785918" y="857232"/>
            <a:ext cx="5867400" cy="56388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357158" y="357166"/>
            <a:ext cx="7858125" cy="112395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500034" y="1857364"/>
            <a:ext cx="7505700" cy="62865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a:srcRect/>
          <a:stretch>
            <a:fillRect/>
          </a:stretch>
        </p:blipFill>
        <p:spPr bwMode="auto">
          <a:xfrm>
            <a:off x="357158" y="2857496"/>
            <a:ext cx="7734300" cy="122872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785786" y="642918"/>
            <a:ext cx="7839075" cy="37147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571472" y="214290"/>
            <a:ext cx="8029575" cy="59817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5400" y="663575"/>
            <a:ext cx="9093200" cy="553085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785786" y="500042"/>
            <a:ext cx="7708900" cy="394335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85720" y="285728"/>
            <a:ext cx="5229225" cy="3905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00034" y="928670"/>
            <a:ext cx="8302232" cy="3000396"/>
          </a:xfrm>
          <a:prstGeom prst="rect">
            <a:avLst/>
          </a:prstGeom>
          <a:noFill/>
          <a:ln w="9525">
            <a:noFill/>
            <a:miter lim="800000"/>
            <a:headEnd/>
            <a:tailEnd/>
          </a:ln>
          <a:effectLst/>
        </p:spPr>
      </p:pic>
      <p:sp>
        <p:nvSpPr>
          <p:cNvPr id="4" name="矩形 3"/>
          <p:cNvSpPr/>
          <p:nvPr/>
        </p:nvSpPr>
        <p:spPr>
          <a:xfrm>
            <a:off x="5000628" y="3643314"/>
            <a:ext cx="1107996" cy="369332"/>
          </a:xfrm>
          <a:prstGeom prst="rect">
            <a:avLst/>
          </a:prstGeom>
        </p:spPr>
        <p:txBody>
          <a:bodyPr wrap="none">
            <a:spAutoFit/>
          </a:bodyPr>
          <a:lstStyle/>
          <a:p>
            <a:r>
              <a:rPr lang="en-US" dirty="0" err="1" smtClean="0"/>
              <a:t>羟磷灰石</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431800" y="1104900"/>
            <a:ext cx="8280400" cy="46482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09600" y="457200"/>
            <a:ext cx="8153400" cy="4752070"/>
          </a:xfrm>
          <a:prstGeom prst="rect">
            <a:avLst/>
          </a:prstGeom>
          <a:noFill/>
          <a:ln w="9525">
            <a:noFill/>
            <a:miter lim="800000"/>
            <a:headEnd/>
            <a:tailEnd/>
          </a:ln>
          <a:effectLst/>
        </p:spPr>
        <p:txBody>
          <a:bodyPr>
            <a:spAutoFit/>
          </a:bodyPr>
          <a:lstStyle/>
          <a:p>
            <a:r>
              <a:rPr lang="zh-CN" altLang="en-US" sz="4000" dirty="0" smtClean="0">
                <a:latin typeface="黑体" pitchFamily="2" charset="-122"/>
                <a:ea typeface="黑体" pitchFamily="2" charset="-122"/>
              </a:rPr>
              <a:t>肌肉</a:t>
            </a:r>
            <a:r>
              <a:rPr lang="zh-CN" altLang="en-US" sz="4000" dirty="0">
                <a:latin typeface="黑体" pitchFamily="2" charset="-122"/>
                <a:ea typeface="黑体" pitchFamily="2" charset="-122"/>
              </a:rPr>
              <a:t>的活动对骨应力分布的影响</a:t>
            </a:r>
          </a:p>
          <a:p>
            <a:pPr>
              <a:lnSpc>
                <a:spcPct val="180000"/>
              </a:lnSpc>
            </a:pPr>
            <a:r>
              <a:rPr lang="zh-CN" altLang="en-US" dirty="0"/>
              <a:t>    </a:t>
            </a:r>
            <a:endParaRPr lang="en-US" altLang="zh-CN" dirty="0" smtClean="0"/>
          </a:p>
          <a:p>
            <a:pPr>
              <a:lnSpc>
                <a:spcPct val="180000"/>
              </a:lnSpc>
            </a:pPr>
            <a:r>
              <a:rPr lang="zh-CN" altLang="en-US" sz="3200" dirty="0" smtClean="0">
                <a:latin typeface="黑体" pitchFamily="2" charset="-122"/>
                <a:ea typeface="黑体" pitchFamily="2" charset="-122"/>
              </a:rPr>
              <a:t>骨</a:t>
            </a:r>
            <a:r>
              <a:rPr lang="zh-CN" altLang="en-US" sz="3200" dirty="0">
                <a:latin typeface="黑体" pitchFamily="2" charset="-122"/>
                <a:ea typeface="黑体" pitchFamily="2" charset="-122"/>
              </a:rPr>
              <a:t>在体内</a:t>
            </a:r>
            <a:r>
              <a:rPr lang="zh-CN" altLang="en-US" sz="3200" dirty="0" smtClean="0">
                <a:latin typeface="黑体" pitchFamily="2" charset="-122"/>
                <a:ea typeface="黑体" pitchFamily="2" charset="-122"/>
              </a:rPr>
              <a:t>受到负荷时</a:t>
            </a:r>
            <a:r>
              <a:rPr lang="zh-CN" altLang="en-US" sz="3200" dirty="0">
                <a:latin typeface="黑体" pitchFamily="2" charset="-122"/>
                <a:ea typeface="黑体" pitchFamily="2" charset="-122"/>
              </a:rPr>
              <a:t>，附着于骨的肌肉会发生收缩，改变应力在骨内的分布。肌肉收缩产生的压应力能够部分或完全抵消张应力的效应。这样就降低或抵消了骨的张应力作用。</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7200" y="533400"/>
            <a:ext cx="8153400" cy="584775"/>
          </a:xfrm>
          <a:prstGeom prst="rect">
            <a:avLst/>
          </a:prstGeom>
          <a:noFill/>
          <a:ln w="9525">
            <a:noFill/>
            <a:miter lim="800000"/>
            <a:headEnd/>
            <a:tailEnd/>
          </a:ln>
          <a:effectLst/>
        </p:spPr>
        <p:txBody>
          <a:bodyPr>
            <a:spAutoFit/>
          </a:bodyPr>
          <a:lstStyle/>
          <a:p>
            <a:r>
              <a:rPr lang="zh-CN" altLang="en-US" sz="3200" dirty="0">
                <a:latin typeface="黑体" pitchFamily="2" charset="-122"/>
                <a:ea typeface="黑体" pitchFamily="2" charset="-122"/>
              </a:rPr>
              <a:t>胫骨三点弯曲实验</a:t>
            </a:r>
          </a:p>
        </p:txBody>
      </p:sp>
      <p:pic>
        <p:nvPicPr>
          <p:cNvPr id="3" name="Picture 3"/>
          <p:cNvPicPr>
            <a:picLocks noChangeAspect="1" noChangeArrowheads="1"/>
          </p:cNvPicPr>
          <p:nvPr/>
        </p:nvPicPr>
        <p:blipFill>
          <a:blip r:embed="rId2">
            <a:lum bright="-48000" contrast="66000"/>
          </a:blip>
          <a:srcRect/>
          <a:stretch>
            <a:fillRect/>
          </a:stretch>
        </p:blipFill>
        <p:spPr bwMode="auto">
          <a:xfrm>
            <a:off x="1835150" y="1350963"/>
            <a:ext cx="6024563" cy="4633912"/>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214282" y="357166"/>
            <a:ext cx="4800600" cy="447675"/>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642910" y="1142984"/>
            <a:ext cx="7772400" cy="3295650"/>
          </a:xfrm>
          <a:prstGeom prst="rect">
            <a:avLst/>
          </a:prstGeom>
          <a:noFill/>
          <a:ln w="9525">
            <a:noFill/>
            <a:miter lim="800000"/>
            <a:headEnd/>
            <a:tailEnd/>
          </a:ln>
          <a:effectLst/>
        </p:spPr>
      </p:pic>
      <p:pic>
        <p:nvPicPr>
          <p:cNvPr id="14340" name="Picture 4"/>
          <p:cNvPicPr>
            <a:picLocks noChangeAspect="1" noChangeArrowheads="1"/>
          </p:cNvPicPr>
          <p:nvPr/>
        </p:nvPicPr>
        <p:blipFill>
          <a:blip r:embed="rId4"/>
          <a:srcRect/>
          <a:stretch>
            <a:fillRect/>
          </a:stretch>
        </p:blipFill>
        <p:spPr bwMode="auto">
          <a:xfrm>
            <a:off x="714348" y="4500570"/>
            <a:ext cx="7629525" cy="1647825"/>
          </a:xfrm>
          <a:prstGeom prst="rect">
            <a:avLst/>
          </a:prstGeom>
          <a:noFill/>
          <a:ln w="9525">
            <a:noFill/>
            <a:miter lim="800000"/>
            <a:headEnd/>
            <a:tailEnd/>
          </a:ln>
          <a:effectLst/>
        </p:spPr>
      </p:pic>
      <p:pic>
        <p:nvPicPr>
          <p:cNvPr id="14341" name="Picture 5"/>
          <p:cNvPicPr>
            <a:picLocks noChangeAspect="1" noChangeArrowheads="1"/>
          </p:cNvPicPr>
          <p:nvPr/>
        </p:nvPicPr>
        <p:blipFill>
          <a:blip r:embed="rId5"/>
          <a:srcRect/>
          <a:stretch>
            <a:fillRect/>
          </a:stretch>
        </p:blipFill>
        <p:spPr bwMode="auto">
          <a:xfrm>
            <a:off x="714348" y="6143644"/>
            <a:ext cx="3943350" cy="228600"/>
          </a:xfrm>
          <a:prstGeom prst="rect">
            <a:avLst/>
          </a:prstGeom>
          <a:noFill/>
          <a:ln w="9525">
            <a:noFill/>
            <a:miter lim="800000"/>
            <a:headEnd/>
            <a:tailEnd/>
          </a:ln>
          <a:effectLst/>
        </p:spPr>
      </p:pic>
      <p:sp>
        <p:nvSpPr>
          <p:cNvPr id="6" name="矩形 5"/>
          <p:cNvSpPr/>
          <p:nvPr/>
        </p:nvSpPr>
        <p:spPr>
          <a:xfrm>
            <a:off x="7786710" y="4214818"/>
            <a:ext cx="1107996" cy="369332"/>
          </a:xfrm>
          <a:prstGeom prst="rect">
            <a:avLst/>
          </a:prstGeom>
        </p:spPr>
        <p:txBody>
          <a:bodyPr wrap="none">
            <a:spAutoFit/>
          </a:bodyPr>
          <a:lstStyle/>
          <a:p>
            <a:r>
              <a:rPr lang="en-US" dirty="0" err="1" smtClean="0"/>
              <a:t>快速断裂</a:t>
            </a:r>
            <a:endParaRPr lang="en-US" dirty="0"/>
          </a:p>
        </p:txBody>
      </p:sp>
      <p:sp>
        <p:nvSpPr>
          <p:cNvPr id="7" name="矩形 6"/>
          <p:cNvSpPr/>
          <p:nvPr/>
        </p:nvSpPr>
        <p:spPr>
          <a:xfrm>
            <a:off x="0" y="3071810"/>
            <a:ext cx="877163" cy="369332"/>
          </a:xfrm>
          <a:prstGeom prst="rect">
            <a:avLst/>
          </a:prstGeom>
        </p:spPr>
        <p:txBody>
          <a:bodyPr wrap="none">
            <a:spAutoFit/>
          </a:bodyPr>
          <a:lstStyle/>
          <a:p>
            <a:r>
              <a:rPr lang="en-US" dirty="0" err="1" smtClean="0"/>
              <a:t>骨代谢</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00034" y="214290"/>
            <a:ext cx="4791075" cy="63055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569527" y="214290"/>
            <a:ext cx="4574473" cy="6072230"/>
          </a:xfrm>
          <a:prstGeom prst="rect">
            <a:avLst/>
          </a:prstGeom>
          <a:noFill/>
          <a:ln w="9525">
            <a:noFill/>
            <a:miter lim="800000"/>
            <a:headEnd/>
            <a:tailEnd/>
          </a:ln>
          <a:effectLst/>
        </p:spPr>
      </p:pic>
      <p:pic>
        <p:nvPicPr>
          <p:cNvPr id="1029" name="Picture 5" descr="https://gss0.bdstatic.com/-4o3dSag_xI4khGkpoWK1HF6hhy/baike/w%3D268%3Bg%3D0/sign=62295fa1063387449cc5287a6934bec4/d53f8794a4c27d1e46163a3511d5ad6eddc4380a.jpg"/>
          <p:cNvPicPr>
            <a:picLocks noChangeAspect="1" noChangeArrowheads="1"/>
          </p:cNvPicPr>
          <p:nvPr/>
        </p:nvPicPr>
        <p:blipFill>
          <a:blip r:embed="rId4"/>
          <a:srcRect/>
          <a:stretch>
            <a:fillRect/>
          </a:stretch>
        </p:blipFill>
        <p:spPr bwMode="auto">
          <a:xfrm>
            <a:off x="6929454" y="5214950"/>
            <a:ext cx="2057651" cy="1643050"/>
          </a:xfrm>
          <a:prstGeom prst="rect">
            <a:avLst/>
          </a:prstGeom>
          <a:noFill/>
        </p:spPr>
      </p:pic>
      <p:pic>
        <p:nvPicPr>
          <p:cNvPr id="1030" name="Picture 6"/>
          <p:cNvPicPr>
            <a:picLocks noChangeAspect="1" noChangeArrowheads="1"/>
          </p:cNvPicPr>
          <p:nvPr/>
        </p:nvPicPr>
        <p:blipFill>
          <a:blip r:embed="rId5"/>
          <a:srcRect/>
          <a:stretch>
            <a:fillRect/>
          </a:stretch>
        </p:blipFill>
        <p:spPr bwMode="auto">
          <a:xfrm>
            <a:off x="0" y="5929330"/>
            <a:ext cx="3981450" cy="723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42844" y="214290"/>
            <a:ext cx="2257425" cy="342900"/>
          </a:xfrm>
          <a:prstGeom prst="rect">
            <a:avLst/>
          </a:prstGeom>
          <a:noFill/>
          <a:ln w="9525">
            <a:noFill/>
            <a:miter lim="800000"/>
            <a:headEnd/>
            <a:tailEnd/>
          </a:ln>
          <a:effectLst/>
        </p:spPr>
      </p:pic>
      <p:pic>
        <p:nvPicPr>
          <p:cNvPr id="7" name="Picture 2"/>
          <p:cNvPicPr>
            <a:picLocks noChangeAspect="1" noChangeArrowheads="1"/>
          </p:cNvPicPr>
          <p:nvPr/>
        </p:nvPicPr>
        <p:blipFill>
          <a:blip r:embed="rId3"/>
          <a:srcRect/>
          <a:stretch>
            <a:fillRect/>
          </a:stretch>
        </p:blipFill>
        <p:spPr bwMode="auto">
          <a:xfrm>
            <a:off x="371475" y="904875"/>
            <a:ext cx="8401050" cy="5048250"/>
          </a:xfrm>
          <a:prstGeom prst="rect">
            <a:avLst/>
          </a:prstGeom>
          <a:noFill/>
          <a:ln w="9525">
            <a:noFill/>
            <a:miter lim="800000"/>
            <a:headEnd/>
            <a:tailEnd/>
          </a:ln>
          <a:effectLst/>
        </p:spPr>
      </p:pic>
      <p:sp>
        <p:nvSpPr>
          <p:cNvPr id="4" name="TextBox 3"/>
          <p:cNvSpPr txBox="1"/>
          <p:nvPr/>
        </p:nvSpPr>
        <p:spPr>
          <a:xfrm>
            <a:off x="3071802" y="357166"/>
            <a:ext cx="3857652" cy="461665"/>
          </a:xfrm>
          <a:prstGeom prst="rect">
            <a:avLst/>
          </a:prstGeom>
          <a:noFill/>
        </p:spPr>
        <p:txBody>
          <a:bodyPr wrap="square" rtlCol="0">
            <a:spAutoFit/>
          </a:bodyPr>
          <a:lstStyle/>
          <a:p>
            <a:r>
              <a:rPr lang="zh-CN" altLang="en-US" sz="2400" dirty="0" smtClean="0"/>
              <a:t>应力集中</a:t>
            </a:r>
            <a:endParaRPr lang="en-US" sz="2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571472" y="500042"/>
            <a:ext cx="8233294" cy="55721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82575" y="530225"/>
            <a:ext cx="8578850" cy="5797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09575" y="752475"/>
            <a:ext cx="8324850" cy="5353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523875" y="1177925"/>
            <a:ext cx="8096250" cy="4502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642910" y="1357298"/>
            <a:ext cx="7859712" cy="4114800"/>
          </a:xfrm>
          <a:prstGeom prst="rect">
            <a:avLst/>
          </a:prstGeom>
        </p:spPr>
        <p:txBody>
          <a:bodyPr/>
          <a:lstStyle/>
          <a:p>
            <a:pPr marL="342900" marR="0" lvl="0" indent="-342900" algn="l" defTabSz="914400" rtl="0" eaLnBrk="1" fontAlgn="auto" latinLnBrk="0" hangingPunct="1">
              <a:lnSpc>
                <a:spcPct val="130000"/>
              </a:lnSpc>
              <a:spcBef>
                <a:spcPct val="20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mn-lt"/>
                <a:ea typeface="黑体" pitchFamily="2" charset="-122"/>
                <a:cs typeface="+mn-cs"/>
              </a:rPr>
              <a:t>        骨是由骨组织、骨膜和骨髓等构成的坚硬</a:t>
            </a:r>
          </a:p>
          <a:p>
            <a:pPr marL="342900" marR="0" lvl="0" indent="-342900" algn="l" defTabSz="914400" rtl="0" eaLnBrk="1" fontAlgn="auto" latinLnBrk="0" hangingPunct="1">
              <a:lnSpc>
                <a:spcPct val="130000"/>
              </a:lnSpc>
              <a:spcBef>
                <a:spcPct val="20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mn-lt"/>
                <a:ea typeface="黑体" pitchFamily="2" charset="-122"/>
                <a:cs typeface="+mn-cs"/>
              </a:rPr>
              <a:t>器官。骨组织是骨的结构主体，由细胞和钙化</a:t>
            </a:r>
          </a:p>
          <a:p>
            <a:pPr marL="342900" marR="0" lvl="0" indent="-342900" algn="l" defTabSz="914400" rtl="0" eaLnBrk="1" fontAlgn="auto" latinLnBrk="0" hangingPunct="1">
              <a:lnSpc>
                <a:spcPct val="130000"/>
              </a:lnSpc>
              <a:spcBef>
                <a:spcPct val="20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mn-lt"/>
                <a:ea typeface="黑体" pitchFamily="2" charset="-122"/>
                <a:cs typeface="+mn-cs"/>
              </a:rPr>
              <a:t>的</a:t>
            </a:r>
            <a:r>
              <a:rPr kumimoji="0" lang="zh-CN" altLang="en-US" sz="2800" b="1" i="0" u="none" strike="noStrike" kern="1200" cap="none" spc="0" normalizeH="0" baseline="0" noProof="0" dirty="0" smtClean="0">
                <a:ln>
                  <a:noFill/>
                </a:ln>
                <a:solidFill>
                  <a:srgbClr val="FF0000"/>
                </a:solidFill>
                <a:effectLst/>
                <a:uLnTx/>
                <a:uFillTx/>
                <a:latin typeface="+mn-lt"/>
                <a:ea typeface="黑体" pitchFamily="2" charset="-122"/>
                <a:cs typeface="+mn-cs"/>
              </a:rPr>
              <a:t>细胞外基质</a:t>
            </a:r>
            <a:r>
              <a:rPr kumimoji="0" lang="zh-CN" altLang="en-US" sz="2800" b="1" i="0" u="none" strike="noStrike" kern="1200" cap="none" spc="0" normalizeH="0" baseline="0" noProof="0" dirty="0" smtClean="0">
                <a:ln>
                  <a:noFill/>
                </a:ln>
                <a:solidFill>
                  <a:schemeClr val="tx1"/>
                </a:solidFill>
                <a:effectLst/>
                <a:uLnTx/>
                <a:uFillTx/>
                <a:latin typeface="+mn-lt"/>
                <a:ea typeface="黑体" pitchFamily="2" charset="-122"/>
                <a:cs typeface="+mn-cs"/>
              </a:rPr>
              <a:t>组成。其特点是细胞外基质有大</a:t>
            </a:r>
          </a:p>
          <a:p>
            <a:pPr marL="342900" marR="0" lvl="0" indent="-342900" algn="l" defTabSz="914400" rtl="0" eaLnBrk="1" fontAlgn="auto" latinLnBrk="0" hangingPunct="1">
              <a:lnSpc>
                <a:spcPct val="130000"/>
              </a:lnSpc>
              <a:spcBef>
                <a:spcPct val="20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mn-lt"/>
                <a:ea typeface="黑体" pitchFamily="2" charset="-122"/>
                <a:cs typeface="+mn-cs"/>
              </a:rPr>
              <a:t>量的骨盐沉积，使骨组织成为人体最坚硬的组</a:t>
            </a:r>
          </a:p>
          <a:p>
            <a:pPr marL="342900" marR="0" lvl="0" indent="-342900" algn="l" defTabSz="914400" rtl="0" eaLnBrk="1" fontAlgn="auto" latinLnBrk="0" hangingPunct="1">
              <a:lnSpc>
                <a:spcPct val="130000"/>
              </a:lnSpc>
              <a:spcBef>
                <a:spcPct val="20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mn-lt"/>
                <a:ea typeface="黑体" pitchFamily="2" charset="-122"/>
                <a:cs typeface="+mn-cs"/>
              </a:rPr>
              <a:t>织之一。</a:t>
            </a:r>
            <a:endParaRPr kumimoji="0" lang="zh-CN" altLang="en-US" sz="2800" b="1" i="0" u="none" strike="noStrike" kern="1200" cap="none" spc="0" normalizeH="0" baseline="0" noProof="0" dirty="0">
              <a:ln>
                <a:noFill/>
              </a:ln>
              <a:solidFill>
                <a:schemeClr val="tx1"/>
              </a:solidFill>
              <a:effectLst/>
              <a:uLnTx/>
              <a:uFillTx/>
              <a:latin typeface="+mn-lt"/>
              <a:ea typeface="黑体" pitchFamily="2" charset="-122"/>
              <a:cs typeface="+mn-cs"/>
            </a:endParaRPr>
          </a:p>
        </p:txBody>
      </p:sp>
      <p:sp>
        <p:nvSpPr>
          <p:cNvPr id="4" name="矩形 3"/>
          <p:cNvSpPr/>
          <p:nvPr/>
        </p:nvSpPr>
        <p:spPr>
          <a:xfrm>
            <a:off x="3428992" y="500042"/>
            <a:ext cx="1832553" cy="584775"/>
          </a:xfrm>
          <a:prstGeom prst="rect">
            <a:avLst/>
          </a:prstGeom>
        </p:spPr>
        <p:txBody>
          <a:bodyPr wrap="none">
            <a:spAutoFit/>
          </a:bodyPr>
          <a:lstStyle/>
          <a:p>
            <a:r>
              <a:rPr lang="zh-CN" altLang="en-US" sz="3200" b="1" dirty="0" smtClean="0">
                <a:latin typeface="黑体" pitchFamily="2" charset="-122"/>
                <a:ea typeface="黑体" pitchFamily="2" charset="-122"/>
              </a:rPr>
              <a:t>骨的成分</a:t>
            </a:r>
            <a:endParaRPr lang="en-US" sz="32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65125" y="695325"/>
            <a:ext cx="8413750" cy="5467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519113" y="114300"/>
            <a:ext cx="8105775" cy="6629400"/>
          </a:xfrm>
          <a:prstGeom prst="rect">
            <a:avLst/>
          </a:prstGeom>
          <a:noFill/>
          <a:ln w="9525">
            <a:noFill/>
            <a:miter lim="800000"/>
            <a:headEnd/>
            <a:tailEnd/>
          </a:ln>
          <a:effectLst/>
        </p:spPr>
      </p:pic>
      <p:sp>
        <p:nvSpPr>
          <p:cNvPr id="3" name="矩形 2"/>
          <p:cNvSpPr/>
          <p:nvPr/>
        </p:nvSpPr>
        <p:spPr>
          <a:xfrm>
            <a:off x="857224" y="6215082"/>
            <a:ext cx="1107996" cy="369332"/>
          </a:xfrm>
          <a:prstGeom prst="rect">
            <a:avLst/>
          </a:prstGeom>
        </p:spPr>
        <p:txBody>
          <a:bodyPr wrap="none">
            <a:spAutoFit/>
          </a:bodyPr>
          <a:lstStyle/>
          <a:p>
            <a:r>
              <a:rPr lang="en-US" dirty="0" err="1" smtClean="0"/>
              <a:t>断裂韧度</a:t>
            </a:r>
            <a:endParaRPr lang="en-US" dirty="0"/>
          </a:p>
        </p:txBody>
      </p:sp>
      <p:sp>
        <p:nvSpPr>
          <p:cNvPr id="4" name="矩形 3"/>
          <p:cNvSpPr/>
          <p:nvPr/>
        </p:nvSpPr>
        <p:spPr>
          <a:xfrm>
            <a:off x="6286512" y="4357694"/>
            <a:ext cx="1107996" cy="369332"/>
          </a:xfrm>
          <a:prstGeom prst="rect">
            <a:avLst/>
          </a:prstGeom>
        </p:spPr>
        <p:txBody>
          <a:bodyPr wrap="none">
            <a:spAutoFit/>
          </a:bodyPr>
          <a:lstStyle/>
          <a:p>
            <a:r>
              <a:rPr lang="zh-CN" altLang="en-US" dirty="0" smtClean="0"/>
              <a:t>裂纹扩展</a:t>
            </a:r>
            <a:endParaRPr lang="en-US" dirty="0"/>
          </a:p>
        </p:txBody>
      </p:sp>
      <p:sp>
        <p:nvSpPr>
          <p:cNvPr id="5" name="矩形 4"/>
          <p:cNvSpPr/>
          <p:nvPr/>
        </p:nvSpPr>
        <p:spPr>
          <a:xfrm>
            <a:off x="642910" y="214290"/>
            <a:ext cx="80724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srcRect/>
          <a:stretch>
            <a:fillRect/>
          </a:stretch>
        </p:blipFill>
        <p:spPr bwMode="auto">
          <a:xfrm>
            <a:off x="128588" y="104775"/>
            <a:ext cx="8886825" cy="6648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714348" y="285728"/>
            <a:ext cx="7696200" cy="2819400"/>
          </a:xfrm>
          <a:prstGeom prst="rect">
            <a:avLst/>
          </a:prstGeom>
          <a:noFill/>
          <a:ln w="9525">
            <a:noFill/>
            <a:miter lim="800000"/>
            <a:headEnd/>
            <a:tailEnd/>
          </a:ln>
          <a:effectLst/>
        </p:spPr>
      </p:pic>
      <p:sp>
        <p:nvSpPr>
          <p:cNvPr id="3" name="矩形 2"/>
          <p:cNvSpPr/>
          <p:nvPr/>
        </p:nvSpPr>
        <p:spPr>
          <a:xfrm>
            <a:off x="5857884" y="857232"/>
            <a:ext cx="1569660" cy="369332"/>
          </a:xfrm>
          <a:prstGeom prst="rect">
            <a:avLst/>
          </a:prstGeom>
        </p:spPr>
        <p:txBody>
          <a:bodyPr wrap="none">
            <a:spAutoFit/>
          </a:bodyPr>
          <a:lstStyle/>
          <a:p>
            <a:r>
              <a:rPr lang="zh-CN" altLang="en-US" dirty="0" smtClean="0"/>
              <a:t>应力强度因子</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549275" y="536575"/>
            <a:ext cx="8045450" cy="5784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71472" y="214290"/>
            <a:ext cx="4464455" cy="364331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42910" y="4071942"/>
            <a:ext cx="7943850" cy="1276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85800" y="609600"/>
            <a:ext cx="8001000" cy="4856714"/>
          </a:xfrm>
          <a:prstGeom prst="rect">
            <a:avLst/>
          </a:prstGeom>
          <a:noFill/>
          <a:ln w="9525">
            <a:noFill/>
            <a:miter lim="800000"/>
            <a:headEnd/>
            <a:tailEnd/>
          </a:ln>
          <a:effectLst/>
        </p:spPr>
        <p:txBody>
          <a:bodyPr>
            <a:spAutoFit/>
          </a:bodyPr>
          <a:lstStyle/>
          <a:p>
            <a:r>
              <a:rPr lang="zh-CN" altLang="en-US" sz="2800" dirty="0" smtClean="0">
                <a:latin typeface="黑体" pitchFamily="2" charset="-122"/>
                <a:ea typeface="黑体" pitchFamily="2" charset="-122"/>
              </a:rPr>
              <a:t>骨的应变率依赖性</a:t>
            </a:r>
          </a:p>
          <a:p>
            <a:pPr>
              <a:lnSpc>
                <a:spcPct val="220000"/>
              </a:lnSpc>
            </a:pPr>
            <a:r>
              <a:rPr lang="zh-CN" altLang="en-US" dirty="0" smtClean="0"/>
              <a:t>    </a:t>
            </a:r>
            <a:r>
              <a:rPr lang="zh-CN" altLang="en-US" sz="3200" dirty="0" smtClean="0">
                <a:latin typeface="黑体" pitchFamily="2" charset="-122"/>
                <a:ea typeface="黑体" pitchFamily="2" charset="-122"/>
              </a:rPr>
              <a:t>骨是一种粘弹性材料，它的力学性能随受到的加载速率的变化而发生改变。加载于骨的载荷速率越高，骨在骨折前表现的刚度就越高，能承受的载荷也就越高。</a:t>
            </a:r>
            <a:endParaRPr lang="zh-CN" altLang="en-US" sz="3200"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7200" y="533400"/>
            <a:ext cx="8382000" cy="579438"/>
          </a:xfrm>
          <a:prstGeom prst="rect">
            <a:avLst/>
          </a:prstGeom>
          <a:noFill/>
          <a:ln w="9525">
            <a:noFill/>
            <a:miter lim="800000"/>
            <a:headEnd/>
            <a:tailEnd/>
          </a:ln>
          <a:effectLst/>
        </p:spPr>
        <p:txBody>
          <a:bodyPr>
            <a:spAutoFit/>
          </a:bodyPr>
          <a:lstStyle/>
          <a:p>
            <a:r>
              <a:rPr lang="zh-CN" altLang="en-US" sz="3200" dirty="0">
                <a:latin typeface="黑体" pitchFamily="2" charset="-122"/>
                <a:ea typeface="黑体" pitchFamily="2" charset="-122"/>
              </a:rPr>
              <a:t>在体内，应变每天都发生着相当大的变化。</a:t>
            </a:r>
          </a:p>
        </p:txBody>
      </p:sp>
      <p:pic>
        <p:nvPicPr>
          <p:cNvPr id="3" name="Picture 3"/>
          <p:cNvPicPr>
            <a:picLocks noChangeAspect="1" noChangeArrowheads="1"/>
          </p:cNvPicPr>
          <p:nvPr/>
        </p:nvPicPr>
        <p:blipFill>
          <a:blip r:embed="rId2">
            <a:lum bright="-54000" contrast="78000"/>
          </a:blip>
          <a:srcRect/>
          <a:stretch>
            <a:fillRect/>
          </a:stretch>
        </p:blipFill>
        <p:spPr bwMode="auto">
          <a:xfrm>
            <a:off x="685800" y="1277938"/>
            <a:ext cx="5262563" cy="5580062"/>
          </a:xfrm>
          <a:prstGeom prst="rect">
            <a:avLst/>
          </a:prstGeom>
          <a:noFill/>
          <a:ln w="9525">
            <a:noFill/>
            <a:miter lim="800000"/>
            <a:headEnd/>
            <a:tailEnd/>
          </a:ln>
          <a:effectLst/>
        </p:spPr>
      </p:pic>
      <p:sp>
        <p:nvSpPr>
          <p:cNvPr id="4" name="Text Box 4"/>
          <p:cNvSpPr txBox="1">
            <a:spLocks noChangeArrowheads="1"/>
          </p:cNvSpPr>
          <p:nvPr/>
        </p:nvSpPr>
        <p:spPr bwMode="auto">
          <a:xfrm>
            <a:off x="7772400" y="1295400"/>
            <a:ext cx="549275" cy="4953000"/>
          </a:xfrm>
          <a:prstGeom prst="rect">
            <a:avLst/>
          </a:prstGeom>
          <a:noFill/>
          <a:ln w="9525">
            <a:noFill/>
            <a:miter lim="800000"/>
            <a:headEnd/>
            <a:tailEnd/>
          </a:ln>
          <a:effectLst/>
        </p:spPr>
        <p:txBody>
          <a:bodyPr vert="eaVert">
            <a:spAutoFit/>
          </a:bodyPr>
          <a:lstStyle/>
          <a:p>
            <a:r>
              <a:rPr lang="zh-CN" altLang="en-US" sz="2400">
                <a:latin typeface="黑体" pitchFamily="2" charset="-122"/>
                <a:ea typeface="黑体" pitchFamily="2" charset="-122"/>
              </a:rPr>
              <a:t>五种应变率下皮质骨的应变率依赖性</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190512113748.jpg"/>
          <p:cNvPicPr>
            <a:picLocks noChangeAspect="1"/>
          </p:cNvPicPr>
          <p:nvPr/>
        </p:nvPicPr>
        <p:blipFill>
          <a:blip r:embed="rId2"/>
          <a:stretch>
            <a:fillRect/>
          </a:stretch>
        </p:blipFill>
        <p:spPr>
          <a:xfrm>
            <a:off x="500034" y="0"/>
            <a:ext cx="6357982" cy="3687032"/>
          </a:xfrm>
          <a:prstGeom prst="rect">
            <a:avLst/>
          </a:prstGeom>
        </p:spPr>
      </p:pic>
      <p:pic>
        <p:nvPicPr>
          <p:cNvPr id="4" name="图片 3" descr="微信图片_20190512113743.jpg"/>
          <p:cNvPicPr>
            <a:picLocks noChangeAspect="1"/>
          </p:cNvPicPr>
          <p:nvPr/>
        </p:nvPicPr>
        <p:blipFill>
          <a:blip r:embed="rId3"/>
          <a:stretch>
            <a:fillRect/>
          </a:stretch>
        </p:blipFill>
        <p:spPr>
          <a:xfrm>
            <a:off x="142844" y="3929066"/>
            <a:ext cx="8742213" cy="2643206"/>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62000" y="609600"/>
            <a:ext cx="7543800" cy="2074414"/>
          </a:xfrm>
          <a:prstGeom prst="rect">
            <a:avLst/>
          </a:prstGeom>
          <a:noFill/>
          <a:ln w="9525">
            <a:noFill/>
            <a:miter lim="800000"/>
            <a:headEnd/>
            <a:tailEnd/>
          </a:ln>
          <a:effectLst/>
        </p:spPr>
        <p:txBody>
          <a:bodyPr>
            <a:spAutoFit/>
          </a:bodyPr>
          <a:lstStyle/>
          <a:p>
            <a:pPr>
              <a:lnSpc>
                <a:spcPct val="230000"/>
              </a:lnSpc>
            </a:pPr>
            <a:r>
              <a:rPr lang="zh-CN" altLang="en-US" sz="2800" dirty="0" smtClean="0">
                <a:latin typeface="黑体" pitchFamily="2" charset="-122"/>
                <a:ea typeface="黑体" pitchFamily="2" charset="-122"/>
              </a:rPr>
              <a:t>在</a:t>
            </a:r>
            <a:r>
              <a:rPr lang="zh-CN" altLang="en-US" sz="2800" dirty="0">
                <a:latin typeface="黑体" pitchFamily="2" charset="-122"/>
                <a:ea typeface="黑体" pitchFamily="2" charset="-122"/>
              </a:rPr>
              <a:t>临床上，了解加载速度是非常重要的。因为它能影响骨折方式和软组织损伤数量。</a:t>
            </a:r>
          </a:p>
        </p:txBody>
      </p:sp>
      <p:sp>
        <p:nvSpPr>
          <p:cNvPr id="3" name="Text Box 2"/>
          <p:cNvSpPr txBox="1">
            <a:spLocks noChangeArrowheads="1"/>
          </p:cNvSpPr>
          <p:nvPr/>
        </p:nvSpPr>
        <p:spPr bwMode="auto">
          <a:xfrm>
            <a:off x="571472" y="2857496"/>
            <a:ext cx="8153400" cy="2677656"/>
          </a:xfrm>
          <a:prstGeom prst="rect">
            <a:avLst/>
          </a:prstGeom>
          <a:noFill/>
          <a:ln w="9525">
            <a:noFill/>
            <a:miter lim="800000"/>
            <a:headEnd/>
            <a:tailEnd/>
          </a:ln>
          <a:effectLst/>
        </p:spPr>
        <p:txBody>
          <a:bodyPr wrap="square">
            <a:spAutoFit/>
          </a:bodyPr>
          <a:lstStyle/>
          <a:p>
            <a:r>
              <a:rPr lang="zh-CN" altLang="en-US" dirty="0"/>
              <a:t>    </a:t>
            </a:r>
            <a:r>
              <a:rPr lang="zh-CN" altLang="en-US" sz="2800" dirty="0">
                <a:latin typeface="黑体" pitchFamily="2" charset="-122"/>
                <a:ea typeface="黑体" pitchFamily="2" charset="-122"/>
              </a:rPr>
              <a:t>临床上，根据骨折时能量的释放将骨折分为三种类型：</a:t>
            </a:r>
          </a:p>
          <a:p>
            <a:r>
              <a:rPr lang="zh-CN" altLang="en-US" sz="2800" dirty="0">
                <a:latin typeface="黑体" pitchFamily="2" charset="-122"/>
                <a:ea typeface="黑体" pitchFamily="2" charset="-122"/>
              </a:rPr>
              <a:t>    </a:t>
            </a:r>
          </a:p>
          <a:p>
            <a:r>
              <a:rPr lang="zh-CN" altLang="en-US" sz="2800" dirty="0">
                <a:latin typeface="黑体" pitchFamily="2" charset="-122"/>
                <a:ea typeface="黑体" pitchFamily="2" charset="-122"/>
              </a:rPr>
              <a:t>   </a:t>
            </a:r>
            <a:r>
              <a:rPr lang="zh-CN" altLang="en-US" sz="2800" dirty="0" smtClean="0">
                <a:latin typeface="黑体" pitchFamily="2" charset="-122"/>
                <a:ea typeface="黑体" pitchFamily="2" charset="-122"/>
              </a:rPr>
              <a:t> 低能</a:t>
            </a:r>
            <a:r>
              <a:rPr lang="zh-CN" altLang="en-US" sz="2800" dirty="0">
                <a:latin typeface="黑体" pitchFamily="2" charset="-122"/>
                <a:ea typeface="黑体" pitchFamily="2" charset="-122"/>
              </a:rPr>
              <a:t>量：运动损伤，滑雪等</a:t>
            </a:r>
          </a:p>
          <a:p>
            <a:r>
              <a:rPr lang="zh-CN" altLang="en-US" sz="2800" dirty="0">
                <a:latin typeface="黑体" pitchFamily="2" charset="-122"/>
                <a:ea typeface="黑体" pitchFamily="2" charset="-122"/>
              </a:rPr>
              <a:t>    高能量：车祸</a:t>
            </a:r>
          </a:p>
          <a:p>
            <a:r>
              <a:rPr lang="zh-CN" altLang="en-US" sz="2800" dirty="0">
                <a:latin typeface="黑体" pitchFamily="2" charset="-122"/>
                <a:ea typeface="黑体" pitchFamily="2" charset="-122"/>
              </a:rPr>
              <a:t>    超高能量：高速的枪弹伤</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71472" y="2857496"/>
            <a:ext cx="8153400" cy="3323987"/>
          </a:xfrm>
          <a:prstGeom prst="rect">
            <a:avLst/>
          </a:prstGeom>
          <a:noFill/>
          <a:ln w="9525">
            <a:noFill/>
            <a:miter lim="800000"/>
            <a:headEnd/>
            <a:tailEnd/>
          </a:ln>
          <a:effectLst/>
        </p:spPr>
        <p:txBody>
          <a:bodyPr>
            <a:spAutoFit/>
          </a:bodyPr>
          <a:lstStyle/>
          <a:p>
            <a:r>
              <a:rPr lang="zh-CN" altLang="en-US" sz="3200" dirty="0">
                <a:latin typeface="黑体" pitchFamily="2" charset="-122"/>
                <a:ea typeface="黑体" pitchFamily="2" charset="-122"/>
              </a:rPr>
              <a:t>有机质： </a:t>
            </a:r>
          </a:p>
          <a:p>
            <a:r>
              <a:rPr lang="zh-CN" altLang="en-US" sz="3200" dirty="0">
                <a:latin typeface="黑体" pitchFamily="2" charset="-122"/>
                <a:ea typeface="黑体" pitchFamily="2" charset="-122"/>
              </a:rPr>
              <a:t>    </a:t>
            </a:r>
            <a:r>
              <a:rPr lang="zh-CN" altLang="en-US" sz="3200" dirty="0">
                <a:solidFill>
                  <a:srgbClr val="990099"/>
                </a:solidFill>
                <a:latin typeface="黑体" pitchFamily="2" charset="-122"/>
                <a:ea typeface="黑体" pitchFamily="2" charset="-122"/>
              </a:rPr>
              <a:t>胶原纤维（主要由Ⅰ型胶原蛋白构成）</a:t>
            </a:r>
            <a:endParaRPr lang="en-US" altLang="zh-CN" sz="3200" dirty="0">
              <a:solidFill>
                <a:srgbClr val="990099"/>
              </a:solidFill>
              <a:latin typeface="黑体" pitchFamily="2" charset="-122"/>
              <a:ea typeface="黑体" pitchFamily="2" charset="-122"/>
            </a:endParaRPr>
          </a:p>
          <a:p>
            <a:r>
              <a:rPr lang="zh-CN" altLang="en-US" sz="3200" dirty="0">
                <a:latin typeface="黑体" pitchFamily="2" charset="-122"/>
                <a:ea typeface="黑体" pitchFamily="2" charset="-122"/>
              </a:rPr>
              <a:t>    </a:t>
            </a:r>
            <a:r>
              <a:rPr lang="zh-CN" altLang="en-US" sz="3200" dirty="0">
                <a:solidFill>
                  <a:srgbClr val="003366"/>
                </a:solidFill>
                <a:latin typeface="黑体" pitchFamily="2" charset="-122"/>
                <a:ea typeface="黑体" pitchFamily="2" charset="-122"/>
              </a:rPr>
              <a:t>无定形基质（蛋白多糖及其复合物）</a:t>
            </a:r>
          </a:p>
          <a:p>
            <a:endParaRPr lang="zh-CN" altLang="en-US" sz="3200" dirty="0">
              <a:solidFill>
                <a:srgbClr val="003366"/>
              </a:solidFill>
              <a:latin typeface="黑体" pitchFamily="2" charset="-122"/>
              <a:ea typeface="黑体" pitchFamily="2" charset="-122"/>
            </a:endParaRPr>
          </a:p>
          <a:p>
            <a:r>
              <a:rPr lang="zh-CN" altLang="en-US" sz="3200" dirty="0">
                <a:latin typeface="黑体" pitchFamily="2" charset="-122"/>
                <a:ea typeface="黑体" pitchFamily="2" charset="-122"/>
              </a:rPr>
              <a:t>无机盐：羟磷灰石</a:t>
            </a:r>
            <a:r>
              <a:rPr lang="ja-JP" altLang="en-US" sz="3200" dirty="0">
                <a:latin typeface="黑体" pitchFamily="2" charset="-122"/>
                <a:ea typeface="黑体" pitchFamily="2" charset="-122"/>
              </a:rPr>
              <a:t> </a:t>
            </a:r>
          </a:p>
          <a:p>
            <a:r>
              <a:rPr lang="en-US" altLang="zh-CN" sz="3200" dirty="0">
                <a:latin typeface="黑体" pitchFamily="2" charset="-122"/>
                <a:ea typeface="黑体" pitchFamily="2" charset="-122"/>
              </a:rPr>
              <a:t>      （3Ca</a:t>
            </a:r>
            <a:r>
              <a:rPr lang="en-US" altLang="zh-CN" sz="3200" baseline="-30000" dirty="0">
                <a:latin typeface="黑体" pitchFamily="2" charset="-122"/>
                <a:ea typeface="黑体" pitchFamily="2" charset="-122"/>
              </a:rPr>
              <a:t>3</a:t>
            </a:r>
            <a:r>
              <a:rPr lang="en-US" altLang="zh-CN" sz="3200" dirty="0">
                <a:latin typeface="黑体" pitchFamily="2" charset="-122"/>
                <a:ea typeface="黑体" pitchFamily="2" charset="-122"/>
              </a:rPr>
              <a:t>（PO</a:t>
            </a:r>
            <a:r>
              <a:rPr lang="en-US" altLang="zh-CN" sz="3200" baseline="-30000" dirty="0">
                <a:latin typeface="黑体" pitchFamily="2" charset="-122"/>
                <a:ea typeface="黑体" pitchFamily="2" charset="-122"/>
              </a:rPr>
              <a:t>4</a:t>
            </a:r>
            <a:r>
              <a:rPr lang="en-US" altLang="zh-CN" sz="3200" dirty="0">
                <a:latin typeface="黑体" pitchFamily="2" charset="-122"/>
                <a:ea typeface="黑体" pitchFamily="2" charset="-122"/>
              </a:rPr>
              <a:t>）</a:t>
            </a:r>
            <a:r>
              <a:rPr lang="en-US" altLang="zh-CN" sz="3200" baseline="-30000" dirty="0">
                <a:latin typeface="黑体" pitchFamily="2" charset="-122"/>
                <a:ea typeface="黑体" pitchFamily="2" charset="-122"/>
              </a:rPr>
              <a:t>2</a:t>
            </a:r>
            <a:r>
              <a:rPr lang="en-US" altLang="zh-CN" sz="3200" dirty="0">
                <a:latin typeface="黑体" pitchFamily="2" charset="-122"/>
                <a:ea typeface="黑体" pitchFamily="2" charset="-122"/>
              </a:rPr>
              <a:t>Ca（OH）</a:t>
            </a:r>
            <a:r>
              <a:rPr lang="en-US" altLang="zh-CN" sz="3200" baseline="-30000" dirty="0">
                <a:latin typeface="黑体" pitchFamily="2" charset="-122"/>
                <a:ea typeface="黑体" pitchFamily="2" charset="-122"/>
              </a:rPr>
              <a:t>2</a:t>
            </a:r>
            <a:r>
              <a:rPr lang="en-US" altLang="zh-CN" sz="3200" dirty="0">
                <a:latin typeface="黑体" pitchFamily="2" charset="-122"/>
                <a:ea typeface="黑体" pitchFamily="2" charset="-122"/>
              </a:rPr>
              <a:t> </a:t>
            </a:r>
            <a:r>
              <a:rPr lang="en-US" altLang="zh-CN" sz="3200" dirty="0" smtClean="0">
                <a:latin typeface="黑体" pitchFamily="2" charset="-122"/>
                <a:ea typeface="黑体" pitchFamily="2" charset="-122"/>
              </a:rPr>
              <a:t>）</a:t>
            </a:r>
            <a:endParaRPr lang="ja-JP" altLang="en-US" sz="3200" dirty="0">
              <a:latin typeface="黑体" pitchFamily="2" charset="-122"/>
              <a:ea typeface="黑体" pitchFamily="2" charset="-122"/>
            </a:endParaRPr>
          </a:p>
          <a:p>
            <a:endParaRPr lang="zh-CN" altLang="en-US" dirty="0"/>
          </a:p>
        </p:txBody>
      </p:sp>
      <p:sp>
        <p:nvSpPr>
          <p:cNvPr id="3" name="Text Box 2"/>
          <p:cNvSpPr txBox="1">
            <a:spLocks noChangeArrowheads="1"/>
          </p:cNvSpPr>
          <p:nvPr/>
        </p:nvSpPr>
        <p:spPr bwMode="auto">
          <a:xfrm>
            <a:off x="642910" y="214290"/>
            <a:ext cx="7620000" cy="2160591"/>
          </a:xfrm>
          <a:prstGeom prst="rect">
            <a:avLst/>
          </a:prstGeom>
          <a:noFill/>
          <a:ln w="9525">
            <a:noFill/>
            <a:miter lim="800000"/>
            <a:headEnd/>
            <a:tailEnd/>
          </a:ln>
          <a:effectLst/>
        </p:spPr>
        <p:txBody>
          <a:bodyPr wrap="square">
            <a:spAutoFit/>
          </a:bodyPr>
          <a:lstStyle/>
          <a:p>
            <a:pPr>
              <a:lnSpc>
                <a:spcPct val="210000"/>
              </a:lnSpc>
            </a:pPr>
            <a:r>
              <a:rPr lang="zh-CN" altLang="en-US" sz="3200" dirty="0" smtClean="0">
                <a:latin typeface="黑体" pitchFamily="2" charset="-122"/>
                <a:ea typeface="黑体" pitchFamily="2" charset="-122"/>
              </a:rPr>
              <a:t>骨基质： 钙化</a:t>
            </a:r>
            <a:r>
              <a:rPr lang="zh-CN" altLang="en-US" sz="3200" dirty="0">
                <a:latin typeface="黑体" pitchFamily="2" charset="-122"/>
                <a:ea typeface="黑体" pitchFamily="2" charset="-122"/>
              </a:rPr>
              <a:t>的骨组织的细胞外基质。包括有机成份和无机成份,含水极少。</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04850" y="1004888"/>
            <a:ext cx="7734300" cy="4848225"/>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685800" y="1133475"/>
            <a:ext cx="7772400" cy="459105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90525" y="985838"/>
            <a:ext cx="8362950" cy="4886325"/>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557213" y="1009650"/>
            <a:ext cx="8029575" cy="483870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62000" y="1076325"/>
            <a:ext cx="7620000" cy="470535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800100" y="1181100"/>
            <a:ext cx="7543800" cy="449580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590550" y="881063"/>
            <a:ext cx="7962900" cy="5095875"/>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33400" y="838200"/>
            <a:ext cx="8077200" cy="5181600"/>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srcRect/>
          <a:stretch>
            <a:fillRect/>
          </a:stretch>
        </p:blipFill>
        <p:spPr bwMode="auto">
          <a:xfrm>
            <a:off x="357158" y="2143116"/>
            <a:ext cx="8537555" cy="2714644"/>
          </a:xfrm>
          <a:prstGeom prst="rect">
            <a:avLst/>
          </a:prstGeom>
          <a:noFill/>
          <a:ln w="9525">
            <a:noFill/>
            <a:miter lim="800000"/>
            <a:headEnd/>
            <a:tailEnd/>
          </a:ln>
          <a:effectLst/>
        </p:spPr>
      </p:pic>
      <p:pic>
        <p:nvPicPr>
          <p:cNvPr id="8196" name="Picture 4"/>
          <p:cNvPicPr>
            <a:picLocks noChangeAspect="1" noChangeArrowheads="1"/>
          </p:cNvPicPr>
          <p:nvPr/>
        </p:nvPicPr>
        <p:blipFill>
          <a:blip r:embed="rId3"/>
          <a:srcRect/>
          <a:stretch>
            <a:fillRect/>
          </a:stretch>
        </p:blipFill>
        <p:spPr bwMode="auto">
          <a:xfrm>
            <a:off x="357158" y="4929198"/>
            <a:ext cx="8542999" cy="1214446"/>
          </a:xfrm>
          <a:prstGeom prst="rect">
            <a:avLst/>
          </a:prstGeom>
          <a:noFill/>
          <a:ln w="9525">
            <a:noFill/>
            <a:miter lim="800000"/>
            <a:headEnd/>
            <a:tailEnd/>
          </a:ln>
          <a:effectLst/>
        </p:spPr>
      </p:pic>
      <p:pic>
        <p:nvPicPr>
          <p:cNvPr id="8197" name="Picture 5"/>
          <p:cNvPicPr>
            <a:picLocks noChangeAspect="1" noChangeArrowheads="1"/>
          </p:cNvPicPr>
          <p:nvPr/>
        </p:nvPicPr>
        <p:blipFill>
          <a:blip r:embed="rId4"/>
          <a:srcRect/>
          <a:stretch>
            <a:fillRect/>
          </a:stretch>
        </p:blipFill>
        <p:spPr bwMode="auto">
          <a:xfrm>
            <a:off x="500034" y="1071546"/>
            <a:ext cx="8215370" cy="762665"/>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614363" y="871538"/>
            <a:ext cx="7915275" cy="511492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472" y="142852"/>
            <a:ext cx="8215370" cy="1870897"/>
          </a:xfrm>
          <a:prstGeom prst="rect">
            <a:avLst/>
          </a:prstGeom>
        </p:spPr>
        <p:txBody>
          <a:bodyPr wrap="square">
            <a:spAutoFit/>
          </a:bodyPr>
          <a:lstStyle/>
          <a:p>
            <a:pPr>
              <a:lnSpc>
                <a:spcPct val="170000"/>
              </a:lnSpc>
            </a:pPr>
            <a:r>
              <a:rPr lang="zh-CN" altLang="en-US" sz="2400" dirty="0" smtClean="0">
                <a:solidFill>
                  <a:schemeClr val="accent2"/>
                </a:solidFill>
                <a:latin typeface="黑体" pitchFamily="2" charset="-122"/>
                <a:ea typeface="黑体" pitchFamily="2" charset="-122"/>
              </a:rPr>
              <a:t>羟磷灰石是针状结晶体，长约200</a:t>
            </a:r>
            <a:r>
              <a:rPr lang="en-US" altLang="zh-CN" sz="2400" dirty="0" smtClean="0">
                <a:solidFill>
                  <a:schemeClr val="accent2"/>
                </a:solidFill>
                <a:latin typeface="黑体" pitchFamily="2" charset="-122"/>
                <a:ea typeface="黑体" pitchFamily="2" charset="-122"/>
              </a:rPr>
              <a:t>A。</a:t>
            </a:r>
            <a:r>
              <a:rPr lang="zh-CN" altLang="en-US" sz="2400" dirty="0" smtClean="0">
                <a:solidFill>
                  <a:schemeClr val="accent2"/>
                </a:solidFill>
                <a:latin typeface="黑体" pitchFamily="2" charset="-122"/>
                <a:ea typeface="黑体" pitchFamily="2" charset="-122"/>
              </a:rPr>
              <a:t>晶体是沿着胶原纤维长度方向排列的</a:t>
            </a:r>
            <a:r>
              <a:rPr lang="zh-CN" altLang="en-US" sz="2400" dirty="0" smtClean="0">
                <a:latin typeface="黑体" pitchFamily="2" charset="-122"/>
                <a:ea typeface="黑体" pitchFamily="2" charset="-122"/>
              </a:rPr>
              <a:t>。非常坚硬,沿轴向的弹性模量为165</a:t>
            </a:r>
            <a:r>
              <a:rPr lang="en-US" altLang="zh-CN" sz="2400" dirty="0" err="1" smtClean="0">
                <a:latin typeface="黑体" pitchFamily="2" charset="-122"/>
                <a:ea typeface="黑体" pitchFamily="2" charset="-122"/>
              </a:rPr>
              <a:t>GPa</a:t>
            </a:r>
            <a:r>
              <a:rPr lang="en-US"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与钢的弹性模量200</a:t>
            </a:r>
            <a:r>
              <a:rPr lang="en-US" altLang="zh-CN" sz="2400" dirty="0" err="1" smtClean="0">
                <a:latin typeface="黑体" pitchFamily="2" charset="-122"/>
                <a:ea typeface="黑体" pitchFamily="2" charset="-122"/>
              </a:rPr>
              <a:t>GPa</a:t>
            </a:r>
            <a:r>
              <a:rPr lang="zh-CN" altLang="en-US" sz="2400" dirty="0" smtClean="0">
                <a:latin typeface="黑体" pitchFamily="2" charset="-122"/>
                <a:ea typeface="黑体" pitchFamily="2" charset="-122"/>
              </a:rPr>
              <a:t>相近。</a:t>
            </a:r>
            <a:endParaRPr lang="zh-CN" altLang="en-US" sz="2400" dirty="0">
              <a:latin typeface="黑体" pitchFamily="2" charset="-122"/>
              <a:ea typeface="黑体" pitchFamily="2" charset="-122"/>
            </a:endParaRPr>
          </a:p>
        </p:txBody>
      </p:sp>
      <p:sp>
        <p:nvSpPr>
          <p:cNvPr id="3" name="Text Box 2"/>
          <p:cNvSpPr txBox="1">
            <a:spLocks noChangeArrowheads="1"/>
          </p:cNvSpPr>
          <p:nvPr/>
        </p:nvSpPr>
        <p:spPr bwMode="auto">
          <a:xfrm>
            <a:off x="357158" y="2571744"/>
            <a:ext cx="8153400" cy="3777829"/>
          </a:xfrm>
          <a:prstGeom prst="rect">
            <a:avLst/>
          </a:prstGeom>
          <a:noFill/>
          <a:ln w="9525">
            <a:noFill/>
            <a:miter lim="800000"/>
            <a:headEnd/>
            <a:tailEnd/>
          </a:ln>
          <a:effectLst/>
        </p:spPr>
        <p:txBody>
          <a:bodyPr>
            <a:spAutoFit/>
          </a:bodyPr>
          <a:lstStyle/>
          <a:p>
            <a:pPr>
              <a:lnSpc>
                <a:spcPct val="170000"/>
              </a:lnSpc>
            </a:pPr>
            <a:r>
              <a:rPr lang="zh-CN" altLang="en-US" sz="2400" dirty="0">
                <a:latin typeface="黑体" pitchFamily="2" charset="-122"/>
                <a:ea typeface="黑体" pitchFamily="2" charset="-122"/>
              </a:rPr>
              <a:t>    胶原纤维具有韧性和柔软性，因此可以抵抗拉伸，并具有部分可延展性。</a:t>
            </a:r>
          </a:p>
          <a:p>
            <a:pPr>
              <a:lnSpc>
                <a:spcPct val="170000"/>
              </a:lnSpc>
            </a:pPr>
            <a:r>
              <a:rPr lang="zh-CN" altLang="en-US" sz="2400" dirty="0">
                <a:latin typeface="黑体" pitchFamily="2" charset="-122"/>
                <a:ea typeface="黑体" pitchFamily="2" charset="-122"/>
              </a:rPr>
              <a:t>   可见骨是由胶原纤维和羟磷灰石组成的复合材料，它具有优异的力学性能。因为：</a:t>
            </a:r>
            <a:endParaRPr lang="en-US" altLang="zh-CN" sz="2400" dirty="0">
              <a:latin typeface="黑体" pitchFamily="2" charset="-122"/>
              <a:ea typeface="黑体" pitchFamily="2" charset="-122"/>
            </a:endParaRPr>
          </a:p>
          <a:p>
            <a:pPr>
              <a:lnSpc>
                <a:spcPct val="170000"/>
              </a:lnSpc>
            </a:pPr>
            <a:r>
              <a:rPr lang="zh-CN" altLang="en-US" sz="2400" dirty="0">
                <a:solidFill>
                  <a:srgbClr val="FF0000"/>
                </a:solidFill>
                <a:latin typeface="黑体" pitchFamily="2" charset="-122"/>
                <a:ea typeface="黑体" pitchFamily="2" charset="-122"/>
              </a:rPr>
              <a:t>    柔韧的胶原可阻止硬材料的脆性断裂，而坚硬的硬材料又可阻止软材料的屈服</a:t>
            </a:r>
            <a:r>
              <a:rPr lang="zh-CN" altLang="en-US" sz="2400" dirty="0" smtClean="0">
                <a:solidFill>
                  <a:srgbClr val="FF0000"/>
                </a:solidFill>
                <a:latin typeface="黑体" pitchFamily="2" charset="-122"/>
                <a:ea typeface="黑体" pitchFamily="2" charset="-122"/>
              </a:rPr>
              <a:t>。</a:t>
            </a:r>
            <a:endParaRPr lang="zh-CN" altLang="en-US" sz="2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304800" y="381000"/>
            <a:ext cx="8534400" cy="5093702"/>
          </a:xfrm>
          <a:prstGeom prst="rect">
            <a:avLst/>
          </a:prstGeom>
          <a:noFill/>
          <a:ln w="9525">
            <a:noFill/>
            <a:miter lim="800000"/>
            <a:headEnd/>
            <a:tailEnd/>
          </a:ln>
          <a:effectLst/>
        </p:spPr>
        <p:txBody>
          <a:bodyPr>
            <a:spAutoFit/>
          </a:bodyPr>
          <a:lstStyle/>
          <a:p>
            <a:pPr algn="just"/>
            <a:r>
              <a:rPr lang="zh-CN" altLang="en-US" dirty="0" smtClean="0">
                <a:latin typeface="黑体" pitchFamily="2" charset="-122"/>
                <a:ea typeface="黑体" pitchFamily="2" charset="-122"/>
              </a:rPr>
              <a:t>                           </a:t>
            </a:r>
            <a:r>
              <a:rPr lang="zh-CN" altLang="en-US" sz="2800" dirty="0" smtClean="0">
                <a:latin typeface="黑体" pitchFamily="2" charset="-122"/>
                <a:ea typeface="黑体" pitchFamily="2" charset="-122"/>
              </a:rPr>
              <a:t>骨</a:t>
            </a:r>
            <a:r>
              <a:rPr lang="zh-CN" altLang="en-US" sz="2800" dirty="0">
                <a:latin typeface="黑体" pitchFamily="2" charset="-122"/>
                <a:ea typeface="黑体" pitchFamily="2" charset="-122"/>
              </a:rPr>
              <a:t>的受冲击性能</a:t>
            </a:r>
          </a:p>
          <a:p>
            <a:pPr>
              <a:lnSpc>
                <a:spcPct val="210000"/>
              </a:lnSpc>
            </a:pPr>
            <a:r>
              <a:rPr lang="zh-CN" altLang="en-US" dirty="0" smtClean="0">
                <a:latin typeface="黑体" pitchFamily="2" charset="-122"/>
                <a:ea typeface="黑体" pitchFamily="2" charset="-122"/>
              </a:rPr>
              <a:t>骨</a:t>
            </a:r>
            <a:r>
              <a:rPr lang="zh-CN" altLang="en-US" dirty="0">
                <a:latin typeface="黑体" pitchFamily="2" charset="-122"/>
                <a:ea typeface="黑体" pitchFamily="2" charset="-122"/>
              </a:rPr>
              <a:t>在冲击载荷作用下产生</a:t>
            </a:r>
            <a:r>
              <a:rPr lang="zh-CN" altLang="en-US" dirty="0">
                <a:solidFill>
                  <a:srgbClr val="FF0000"/>
                </a:solidFill>
                <a:latin typeface="黑体" pitchFamily="2" charset="-122"/>
                <a:ea typeface="黑体" pitchFamily="2" charset="-122"/>
              </a:rPr>
              <a:t>损伤的程度</a:t>
            </a:r>
            <a:r>
              <a:rPr lang="zh-CN" altLang="en-US" dirty="0">
                <a:latin typeface="黑体" pitchFamily="2" charset="-122"/>
                <a:ea typeface="黑体" pitchFamily="2" charset="-122"/>
              </a:rPr>
              <a:t>和</a:t>
            </a:r>
            <a:r>
              <a:rPr lang="zh-CN" altLang="en-US" dirty="0">
                <a:solidFill>
                  <a:srgbClr val="FF0000"/>
                </a:solidFill>
                <a:latin typeface="黑体" pitchFamily="2" charset="-122"/>
                <a:ea typeface="黑体" pitchFamily="2" charset="-122"/>
              </a:rPr>
              <a:t>损伤的形式，</a:t>
            </a:r>
            <a:r>
              <a:rPr lang="zh-CN" altLang="en-US" dirty="0">
                <a:latin typeface="黑体" pitchFamily="2" charset="-122"/>
                <a:ea typeface="黑体" pitchFamily="2" charset="-122"/>
              </a:rPr>
              <a:t>一方面</a:t>
            </a:r>
            <a:r>
              <a:rPr lang="zh-CN" altLang="en-US" dirty="0">
                <a:solidFill>
                  <a:srgbClr val="CC3399"/>
                </a:solidFill>
                <a:latin typeface="黑体" pitchFamily="2" charset="-122"/>
                <a:ea typeface="黑体" pitchFamily="2" charset="-122"/>
              </a:rPr>
              <a:t>取决于冲击载荷具有的能量大小</a:t>
            </a:r>
            <a:r>
              <a:rPr lang="zh-CN" altLang="en-US" dirty="0">
                <a:latin typeface="黑体" pitchFamily="2" charset="-122"/>
                <a:ea typeface="黑体" pitchFamily="2" charset="-122"/>
              </a:rPr>
              <a:t>，另一方面</a:t>
            </a:r>
            <a:r>
              <a:rPr lang="zh-CN" altLang="en-US" dirty="0">
                <a:solidFill>
                  <a:srgbClr val="CC3399"/>
                </a:solidFill>
                <a:latin typeface="黑体" pitchFamily="2" charset="-122"/>
                <a:ea typeface="黑体" pitchFamily="2" charset="-122"/>
              </a:rPr>
              <a:t>还要取决于冲击载荷的作用时间</a:t>
            </a:r>
            <a:r>
              <a:rPr lang="zh-CN" altLang="en-US" dirty="0" smtClean="0">
                <a:solidFill>
                  <a:srgbClr val="CC3399"/>
                </a:solidFill>
                <a:latin typeface="黑体" pitchFamily="2" charset="-122"/>
                <a:ea typeface="黑体" pitchFamily="2" charset="-122"/>
              </a:rPr>
              <a:t>。</a:t>
            </a:r>
            <a:endParaRPr lang="en-US" altLang="zh-CN" dirty="0" smtClean="0">
              <a:solidFill>
                <a:srgbClr val="CC3399"/>
              </a:solidFill>
              <a:latin typeface="黑体" pitchFamily="2" charset="-122"/>
              <a:ea typeface="黑体" pitchFamily="2" charset="-122"/>
            </a:endParaRPr>
          </a:p>
          <a:p>
            <a:pPr>
              <a:lnSpc>
                <a:spcPct val="210000"/>
              </a:lnSpc>
            </a:pPr>
            <a:r>
              <a:rPr lang="zh-CN" altLang="en-US" dirty="0" smtClean="0"/>
              <a:t> </a:t>
            </a:r>
            <a:r>
              <a:rPr lang="zh-CN" altLang="en-US" dirty="0" smtClean="0">
                <a:latin typeface="黑体" pitchFamily="2" charset="-122"/>
                <a:ea typeface="黑体" pitchFamily="2" charset="-122"/>
              </a:rPr>
              <a:t>冲击能量越大，冲击时间越短，造成骨的损伤程度越大。</a:t>
            </a:r>
            <a:endParaRPr lang="en-US" altLang="zh-CN" dirty="0" smtClean="0">
              <a:latin typeface="黑体" pitchFamily="2" charset="-122"/>
              <a:ea typeface="黑体" pitchFamily="2" charset="-122"/>
            </a:endParaRPr>
          </a:p>
          <a:p>
            <a:pPr>
              <a:lnSpc>
                <a:spcPct val="210000"/>
              </a:lnSpc>
            </a:pPr>
            <a:endParaRPr lang="en-US" altLang="ja-JP" dirty="0" smtClean="0">
              <a:solidFill>
                <a:srgbClr val="CC3399"/>
              </a:solidFill>
              <a:latin typeface="黑体" pitchFamily="2" charset="-122"/>
              <a:ea typeface="黑体" pitchFamily="2" charset="-122"/>
            </a:endParaRPr>
          </a:p>
          <a:p>
            <a:pPr>
              <a:lnSpc>
                <a:spcPct val="150000"/>
              </a:lnSpc>
            </a:pPr>
            <a:r>
              <a:rPr lang="zh-CN" altLang="en-US" dirty="0" smtClean="0">
                <a:latin typeface="黑体" pitchFamily="2" charset="-122"/>
                <a:ea typeface="黑体" pitchFamily="2" charset="-122"/>
              </a:rPr>
              <a:t>例：</a:t>
            </a:r>
            <a:r>
              <a:rPr lang="zh-CN" altLang="en-US" dirty="0" smtClean="0">
                <a:solidFill>
                  <a:srgbClr val="003366"/>
                </a:solidFill>
                <a:latin typeface="黑体" pitchFamily="2" charset="-122"/>
                <a:ea typeface="黑体" pitchFamily="2" charset="-122"/>
              </a:rPr>
              <a:t>当</a:t>
            </a:r>
            <a:r>
              <a:rPr lang="zh-CN" altLang="en-US" dirty="0" smtClean="0">
                <a:solidFill>
                  <a:srgbClr val="003366"/>
                </a:solidFill>
                <a:latin typeface="Times New Roman"/>
                <a:ea typeface="黑体" pitchFamily="2" charset="-122"/>
              </a:rPr>
              <a:t>—</a:t>
            </a:r>
            <a:r>
              <a:rPr lang="zh-CN" altLang="en-US" dirty="0" smtClean="0">
                <a:solidFill>
                  <a:srgbClr val="003366"/>
                </a:solidFill>
                <a:latin typeface="黑体" pitchFamily="2" charset="-122"/>
                <a:ea typeface="黑体" pitchFamily="2" charset="-122"/>
              </a:rPr>
              <a:t>颗高速飞行的子弹打人头颅中去时，尽管子弹具有很大的动能，但在穿入骨中去的过程中能量大量被吸收，其结果只将骨打穿一个洞而不产生骨折。</a:t>
            </a:r>
          </a:p>
          <a:p>
            <a:pPr>
              <a:lnSpc>
                <a:spcPct val="150000"/>
              </a:lnSpc>
            </a:pPr>
            <a:r>
              <a:rPr lang="zh-CN" altLang="en-US" dirty="0" smtClean="0">
                <a:solidFill>
                  <a:srgbClr val="003366"/>
                </a:solidFill>
                <a:latin typeface="黑体" pitchFamily="2" charset="-122"/>
                <a:ea typeface="黑体" pitchFamily="2" charset="-122"/>
              </a:rPr>
              <a:t>   </a:t>
            </a:r>
            <a:r>
              <a:rPr lang="zh-CN" altLang="en-US" dirty="0" smtClean="0">
                <a:solidFill>
                  <a:srgbClr val="FF0000"/>
                </a:solidFill>
                <a:latin typeface="黑体" pitchFamily="2" charset="-122"/>
                <a:ea typeface="黑体" pitchFamily="2" charset="-122"/>
              </a:rPr>
              <a:t>但是用一钝器猛击头部却使颅骨破碎，这是因为在颅骨表面冲击时间很短，冲击能量来不及被吸收所致。</a:t>
            </a:r>
            <a:endParaRPr lang="ja-JP" altLang="en-US" dirty="0" smtClean="0">
              <a:solidFill>
                <a:srgbClr val="FF0000"/>
              </a:solidFill>
              <a:latin typeface="黑体" pitchFamily="2" charset="-122"/>
              <a:ea typeface="黑体" pitchFamily="2" charset="-122"/>
            </a:endParaRPr>
          </a:p>
          <a:p>
            <a:pPr>
              <a:lnSpc>
                <a:spcPct val="210000"/>
              </a:lnSpc>
            </a:pPr>
            <a:endParaRPr lang="ja-JP" altLang="en-US" dirty="0">
              <a:solidFill>
                <a:srgbClr val="CC3399"/>
              </a:solidFill>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714348" y="928670"/>
            <a:ext cx="7772400" cy="4646612"/>
          </a:xfrm>
          <a:prstGeom prst="rect">
            <a:avLst/>
          </a:prstGeom>
        </p:spPr>
        <p:txBody>
          <a:bodyPr/>
          <a:lstStyle/>
          <a:p>
            <a:pPr marL="342900" marR="0" lvl="0" indent="-342900" algn="l" defTabSz="914400" rtl="0" eaLnBrk="1" fontAlgn="auto" latinLnBrk="0" hangingPunct="1">
              <a:lnSpc>
                <a:spcPct val="90000"/>
              </a:lnSpc>
              <a:spcBef>
                <a:spcPct val="20000"/>
              </a:spcBef>
              <a:spcAft>
                <a:spcPts val="0"/>
              </a:spcAft>
              <a:buClrTx/>
              <a:buSzTx/>
              <a:buFontTx/>
              <a:buNone/>
              <a:tabLst/>
              <a:defRPr/>
            </a:pP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动量定理</a:t>
            </a:r>
          </a:p>
          <a:p>
            <a:pPr marL="342900" marR="0" lvl="0" indent="-342900" algn="l" defTabSz="914400" rtl="0" eaLnBrk="1" fontAlgn="auto" latinLnBrk="0" hangingPunct="1">
              <a:lnSpc>
                <a:spcPct val="90000"/>
              </a:lnSpc>
              <a:spcBef>
                <a:spcPct val="20000"/>
              </a:spcBef>
              <a:spcAft>
                <a:spcPts val="0"/>
              </a:spcAft>
              <a:buClrTx/>
              <a:buSzTx/>
              <a:buFontTx/>
              <a:buNone/>
              <a:tabLst/>
              <a:defRPr/>
            </a:pP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F (t</a:t>
            </a:r>
            <a:r>
              <a:rPr kumimoji="0" lang="en-US" altLang="zh-CN" sz="3200" b="0" i="0" u="none" strike="noStrike" kern="1200" cap="none" spc="0" normalizeH="0" baseline="-25000" noProof="0" dirty="0" smtClean="0">
                <a:ln>
                  <a:noFill/>
                </a:ln>
                <a:solidFill>
                  <a:schemeClr val="tx1"/>
                </a:solidFill>
                <a:effectLst/>
                <a:uLnTx/>
                <a:uFillTx/>
                <a:latin typeface="+mn-lt"/>
                <a:ea typeface="+mn-ea"/>
                <a:cs typeface="+mn-cs"/>
              </a:rPr>
              <a:t>2</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 – t</a:t>
            </a:r>
            <a:r>
              <a:rPr kumimoji="0" lang="en-US" altLang="zh-CN" sz="3200" b="0" i="0" u="none" strike="noStrike" kern="1200" cap="none" spc="0" normalizeH="0" baseline="-25000" noProof="0" dirty="0" smtClean="0">
                <a:ln>
                  <a:noFill/>
                </a:ln>
                <a:solidFill>
                  <a:schemeClr val="tx1"/>
                </a:solidFill>
                <a:effectLst/>
                <a:uLnTx/>
                <a:uFillTx/>
                <a:latin typeface="+mn-lt"/>
                <a:ea typeface="+mn-ea"/>
                <a:cs typeface="+mn-cs"/>
              </a:rPr>
              <a:t>1</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 ) = m v</a:t>
            </a:r>
            <a:r>
              <a:rPr kumimoji="0" lang="en-US" altLang="zh-CN" sz="3200" b="0" i="0" u="none" strike="noStrike" kern="1200" cap="none" spc="0" normalizeH="0" baseline="-25000" noProof="0" dirty="0" smtClean="0">
                <a:ln>
                  <a:noFill/>
                </a:ln>
                <a:solidFill>
                  <a:schemeClr val="tx1"/>
                </a:solidFill>
                <a:effectLst/>
                <a:uLnTx/>
                <a:uFillTx/>
                <a:latin typeface="+mn-lt"/>
                <a:ea typeface="+mn-ea"/>
                <a:cs typeface="+mn-cs"/>
              </a:rPr>
              <a:t>2</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 – m v</a:t>
            </a:r>
            <a:r>
              <a:rPr kumimoji="0" lang="en-US" altLang="zh-CN" sz="3200" b="0" i="0" u="none" strike="noStrike" kern="1200" cap="none" spc="0" normalizeH="0" baseline="-25000" noProof="0" dirty="0" smtClean="0">
                <a:ln>
                  <a:noFill/>
                </a:ln>
                <a:solidFill>
                  <a:schemeClr val="tx1"/>
                </a:solidFill>
                <a:effectLst/>
                <a:uLnTx/>
                <a:uFillTx/>
                <a:latin typeface="+mn-lt"/>
                <a:ea typeface="+mn-ea"/>
                <a:cs typeface="+mn-cs"/>
              </a:rPr>
              <a:t>1</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 </a:t>
            </a:r>
          </a:p>
          <a:p>
            <a:pPr marL="342900" marR="0" lvl="0" indent="-342900" algn="l" defTabSz="914400" rtl="0" eaLnBrk="1" fontAlgn="auto" latinLnBrk="0" hangingPunct="1">
              <a:lnSpc>
                <a:spcPct val="90000"/>
              </a:lnSpc>
              <a:spcBef>
                <a:spcPct val="20000"/>
              </a:spcBef>
              <a:spcAft>
                <a:spcPts val="0"/>
              </a:spcAft>
              <a:buClrTx/>
              <a:buSzTx/>
              <a:buFontTx/>
              <a:buNone/>
              <a:tabLst/>
              <a:defRPr/>
            </a:pP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例</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1 </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P121) </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质量为</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50kg</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的运动员，从</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3</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米高处自由下落，脚接触到地面</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0.1s</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后静止，求人体受到的冲击力多大？</a:t>
            </a:r>
          </a:p>
          <a:p>
            <a:pPr marL="342900" marR="0" lvl="0" indent="-342900" algn="l" defTabSz="914400" rtl="0" eaLnBrk="1" fontAlgn="auto" latinLnBrk="0" hangingPunct="1">
              <a:lnSpc>
                <a:spcPct val="90000"/>
              </a:lnSpc>
              <a:spcBef>
                <a:spcPct val="20000"/>
              </a:spcBef>
              <a:spcAft>
                <a:spcPts val="0"/>
              </a:spcAft>
              <a:buClrTx/>
              <a:buSzTx/>
              <a:buFontTx/>
              <a:buNone/>
              <a:tabLst/>
              <a:defRPr/>
            </a:pP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例</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P121)</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质量为</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0.3kg</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的棒球，以</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10m/s</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的速度飞行，被运动员棒击后以</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15m/s</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的速度反向运动，若棒击时间为</a:t>
            </a:r>
            <a:r>
              <a:rPr kumimoji="0" lang="en-US" altLang="zh-CN" sz="3200" b="0" i="0" u="none" strike="noStrike" kern="1200" cap="none" spc="0" normalizeH="0" baseline="0" noProof="0" dirty="0" smtClean="0">
                <a:ln>
                  <a:noFill/>
                </a:ln>
                <a:solidFill>
                  <a:schemeClr val="tx1"/>
                </a:solidFill>
                <a:effectLst/>
                <a:uLnTx/>
                <a:uFillTx/>
                <a:latin typeface="+mn-lt"/>
                <a:ea typeface="+mn-ea"/>
                <a:cs typeface="+mn-cs"/>
              </a:rPr>
              <a:t>0.01s</a:t>
            </a: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，求棒球所受到的打击力？</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928662" y="142852"/>
            <a:ext cx="6708120" cy="4714908"/>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a:srcRect/>
          <a:stretch>
            <a:fillRect/>
          </a:stretch>
        </p:blipFill>
        <p:spPr bwMode="auto">
          <a:xfrm>
            <a:off x="714348" y="5072074"/>
            <a:ext cx="7591425" cy="1343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85786" y="357166"/>
            <a:ext cx="7215238" cy="53556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14282" y="714356"/>
            <a:ext cx="8534400" cy="5448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457200" y="0"/>
            <a:ext cx="8686800" cy="3793411"/>
          </a:xfrm>
          <a:prstGeom prst="rect">
            <a:avLst/>
          </a:prstGeom>
          <a:noFill/>
          <a:ln w="9525">
            <a:noFill/>
            <a:miter lim="800000"/>
            <a:headEnd/>
            <a:tailEnd/>
          </a:ln>
          <a:effectLst/>
        </p:spPr>
        <p:txBody>
          <a:bodyPr>
            <a:spAutoFit/>
          </a:bodyPr>
          <a:lstStyle/>
          <a:p>
            <a:r>
              <a:rPr lang="zh-CN" altLang="en-US" sz="3200" dirty="0" smtClean="0">
                <a:solidFill>
                  <a:schemeClr val="accent2"/>
                </a:solidFill>
                <a:latin typeface="黑体" pitchFamily="2" charset="-122"/>
                <a:ea typeface="黑体" pitchFamily="2" charset="-122"/>
              </a:rPr>
              <a:t>骨</a:t>
            </a:r>
            <a:r>
              <a:rPr lang="zh-CN" altLang="en-US" sz="3200" dirty="0">
                <a:solidFill>
                  <a:schemeClr val="accent2"/>
                </a:solidFill>
                <a:latin typeface="黑体" pitchFamily="2" charset="-122"/>
                <a:ea typeface="黑体" pitchFamily="2" charset="-122"/>
              </a:rPr>
              <a:t>承受冲击能力的大小与骨的结构关系密切</a:t>
            </a:r>
          </a:p>
          <a:p>
            <a:pPr>
              <a:lnSpc>
                <a:spcPct val="130000"/>
              </a:lnSpc>
            </a:pPr>
            <a:r>
              <a:rPr lang="zh-CN" altLang="en-US" sz="2400" dirty="0">
                <a:latin typeface="黑体" pitchFamily="2" charset="-122"/>
                <a:ea typeface="黑体" pitchFamily="2" charset="-122"/>
              </a:rPr>
              <a:t>    进行冲击实验比较，发现头颅骨耐冲击能力要比长骨高40% 左右。</a:t>
            </a:r>
          </a:p>
          <a:p>
            <a:pPr>
              <a:lnSpc>
                <a:spcPct val="120000"/>
              </a:lnSpc>
            </a:pPr>
            <a:r>
              <a:rPr lang="zh-CN" altLang="en-US" sz="2400" dirty="0">
                <a:latin typeface="黑体" pitchFamily="2" charset="-122"/>
                <a:ea typeface="黑体" pitchFamily="2" charset="-122"/>
              </a:rPr>
              <a:t>原因：</a:t>
            </a:r>
            <a:r>
              <a:rPr lang="zh-CN" altLang="en-US" sz="2400" dirty="0">
                <a:solidFill>
                  <a:srgbClr val="CC3399"/>
                </a:solidFill>
                <a:latin typeface="黑体" pitchFamily="2" charset="-122"/>
                <a:ea typeface="黑体" pitchFamily="2" charset="-122"/>
              </a:rPr>
              <a:t>一方面在于颅骨为扁骨，内外表面是密质骨骨板，中间一层海绵骨，具有吸收冲击能的作用。</a:t>
            </a:r>
          </a:p>
          <a:p>
            <a:pPr>
              <a:lnSpc>
                <a:spcPct val="120000"/>
              </a:lnSpc>
            </a:pPr>
            <a:r>
              <a:rPr lang="zh-CN" altLang="en-US" sz="2400" dirty="0">
                <a:solidFill>
                  <a:srgbClr val="CC3399"/>
                </a:solidFill>
                <a:latin typeface="黑体" pitchFamily="2" charset="-122"/>
                <a:ea typeface="黑体" pitchFamily="2" charset="-122"/>
              </a:rPr>
              <a:t>      </a:t>
            </a:r>
            <a:r>
              <a:rPr lang="zh-CN" altLang="en-US" sz="2400" dirty="0">
                <a:solidFill>
                  <a:srgbClr val="336600"/>
                </a:solidFill>
                <a:latin typeface="黑体" pitchFamily="2" charset="-122"/>
                <a:ea typeface="黑体" pitchFamily="2" charset="-122"/>
              </a:rPr>
              <a:t>另一方面颅骨呈薄壳状结构，具有良好的承受外部载荷的能力。</a:t>
            </a:r>
          </a:p>
          <a:p>
            <a:pPr>
              <a:lnSpc>
                <a:spcPct val="120000"/>
              </a:lnSpc>
            </a:pPr>
            <a:r>
              <a:rPr lang="zh-CN" altLang="en-US" sz="2800" dirty="0">
                <a:latin typeface="黑体" pitchFamily="2" charset="-122"/>
                <a:ea typeface="黑体" pitchFamily="2" charset="-122"/>
              </a:rPr>
              <a:t>    </a:t>
            </a:r>
            <a:endParaRPr lang="ja-JP" altLang="en-US" sz="3200" dirty="0"/>
          </a:p>
        </p:txBody>
      </p:sp>
      <p:pic>
        <p:nvPicPr>
          <p:cNvPr id="58371" name="Picture 3" descr="颅骨的X线图"/>
          <p:cNvPicPr>
            <a:picLocks noChangeAspect="1" noChangeArrowheads="1"/>
          </p:cNvPicPr>
          <p:nvPr/>
        </p:nvPicPr>
        <p:blipFill>
          <a:blip r:embed="rId2"/>
          <a:srcRect/>
          <a:stretch>
            <a:fillRect/>
          </a:stretch>
        </p:blipFill>
        <p:spPr bwMode="auto">
          <a:xfrm>
            <a:off x="2209800" y="4090988"/>
            <a:ext cx="5562600" cy="2767012"/>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909638" y="1176338"/>
            <a:ext cx="7324725" cy="4505325"/>
          </a:xfrm>
          <a:prstGeom prst="rect">
            <a:avLst/>
          </a:prstGeom>
          <a:noFill/>
          <a:ln w="9525">
            <a:noFill/>
            <a:miter lim="800000"/>
            <a:headEnd/>
            <a:tailEnd/>
          </a:ln>
          <a:effectLst/>
        </p:spPr>
      </p:pic>
      <p:sp>
        <p:nvSpPr>
          <p:cNvPr id="3" name="矩形 2"/>
          <p:cNvSpPr/>
          <p:nvPr/>
        </p:nvSpPr>
        <p:spPr>
          <a:xfrm>
            <a:off x="2285984" y="6072206"/>
            <a:ext cx="4194353" cy="369332"/>
          </a:xfrm>
          <a:prstGeom prst="rect">
            <a:avLst/>
          </a:prstGeom>
        </p:spPr>
        <p:txBody>
          <a:bodyPr wrap="none">
            <a:spAutoFit/>
          </a:bodyPr>
          <a:lstStyle/>
          <a:p>
            <a:r>
              <a:rPr lang="en-US" dirty="0" smtClean="0"/>
              <a:t>https://www.iqiyi.com/v_19rqr3eo04.html</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p:cNvSpPr txBox="1">
            <a:spLocks noChangeArrowheads="1"/>
          </p:cNvSpPr>
          <p:nvPr/>
        </p:nvSpPr>
        <p:spPr bwMode="auto">
          <a:xfrm>
            <a:off x="762000" y="685800"/>
            <a:ext cx="7467600" cy="5503863"/>
          </a:xfrm>
          <a:prstGeom prst="rect">
            <a:avLst/>
          </a:prstGeom>
          <a:noFill/>
          <a:ln w="9525">
            <a:noFill/>
            <a:miter lim="800000"/>
            <a:headEnd/>
            <a:tailEnd/>
          </a:ln>
          <a:effectLst/>
        </p:spPr>
        <p:txBody>
          <a:bodyPr>
            <a:spAutoFit/>
          </a:bodyPr>
          <a:lstStyle/>
          <a:p>
            <a:pPr>
              <a:lnSpc>
                <a:spcPct val="220000"/>
              </a:lnSpc>
            </a:pPr>
            <a:r>
              <a:rPr lang="zh-CN" altLang="en-US" sz="2800">
                <a:latin typeface="黑体" pitchFamily="2" charset="-122"/>
                <a:ea typeface="黑体" pitchFamily="2" charset="-122"/>
              </a:rPr>
              <a:t>    对于活体中的骨，耐冲击能力还应考虑到骨周围的肌肉、皮肤、内脏器官组织等的影响，在进行实验时应尽可能模拟真实情况以便获得较为客观的数据。</a:t>
            </a:r>
          </a:p>
          <a:p>
            <a:pPr>
              <a:lnSpc>
                <a:spcPct val="120000"/>
              </a:lnSpc>
            </a:pPr>
            <a:r>
              <a:rPr lang="ja-JP" altLang="en-US" sz="3200"/>
              <a:t> </a:t>
            </a:r>
          </a:p>
          <a:p>
            <a:endParaRPr lang="zh-CN" alt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785786" y="0"/>
            <a:ext cx="7924800" cy="3505575"/>
          </a:xfrm>
          <a:prstGeom prst="rect">
            <a:avLst/>
          </a:prstGeom>
          <a:noFill/>
          <a:ln w="9525">
            <a:noFill/>
            <a:miter lim="800000"/>
            <a:headEnd/>
            <a:tailEnd/>
          </a:ln>
          <a:effectLst/>
        </p:spPr>
        <p:txBody>
          <a:bodyPr>
            <a:spAutoFit/>
          </a:bodyPr>
          <a:lstStyle/>
          <a:p>
            <a:pPr algn="ctr"/>
            <a:r>
              <a:rPr lang="zh-CN" altLang="en-US" sz="2800" dirty="0" smtClean="0">
                <a:latin typeface="黑体" pitchFamily="2" charset="-122"/>
                <a:ea typeface="黑体" pitchFamily="2" charset="-122"/>
              </a:rPr>
              <a:t>骨</a:t>
            </a:r>
            <a:r>
              <a:rPr lang="zh-CN" altLang="en-US" sz="2800" dirty="0">
                <a:latin typeface="黑体" pitchFamily="2" charset="-122"/>
                <a:ea typeface="黑体" pitchFamily="2" charset="-122"/>
              </a:rPr>
              <a:t>的疲劳性能</a:t>
            </a:r>
          </a:p>
          <a:p>
            <a:pPr>
              <a:lnSpc>
                <a:spcPct val="170000"/>
              </a:lnSpc>
            </a:pPr>
            <a:endParaRPr lang="en-US" altLang="zh-CN" dirty="0" smtClean="0">
              <a:latin typeface="黑体" pitchFamily="2" charset="-122"/>
              <a:ea typeface="黑体" pitchFamily="2" charset="-122"/>
            </a:endParaRPr>
          </a:p>
          <a:p>
            <a:pPr>
              <a:lnSpc>
                <a:spcPct val="170000"/>
              </a:lnSpc>
            </a:pPr>
            <a:r>
              <a:rPr lang="zh-CN" altLang="en-US" sz="2000" dirty="0" smtClean="0">
                <a:latin typeface="黑体" pitchFamily="2" charset="-122"/>
                <a:ea typeface="黑体" pitchFamily="2" charset="-122"/>
              </a:rPr>
              <a:t>在</a:t>
            </a:r>
            <a:r>
              <a:rPr lang="zh-CN" altLang="en-US" sz="2000" dirty="0">
                <a:latin typeface="黑体" pitchFamily="2" charset="-122"/>
                <a:ea typeface="黑体" pitchFamily="2" charset="-122"/>
              </a:rPr>
              <a:t>不断的运动的过程中，骨会反复受力，当这种反复作用的力超过某一生理限度时会使骨组织受到损伤，这种循环载荷下造成骨的损伤为疲劳损伤</a:t>
            </a:r>
            <a:r>
              <a:rPr lang="zh-CN" altLang="en-US" sz="2000" dirty="0" smtClean="0">
                <a:latin typeface="黑体" pitchFamily="2" charset="-122"/>
                <a:ea typeface="黑体" pitchFamily="2" charset="-122"/>
              </a:rPr>
              <a:t>。</a:t>
            </a:r>
            <a:endParaRPr lang="en-US" altLang="zh-CN" sz="2000" dirty="0" smtClean="0">
              <a:latin typeface="黑体" pitchFamily="2" charset="-122"/>
              <a:ea typeface="黑体" pitchFamily="2" charset="-122"/>
            </a:endParaRPr>
          </a:p>
          <a:p>
            <a:pPr>
              <a:lnSpc>
                <a:spcPct val="170000"/>
              </a:lnSpc>
            </a:pPr>
            <a:endParaRPr lang="en-US" altLang="ja-JP" dirty="0" smtClean="0">
              <a:latin typeface="黑体" pitchFamily="2" charset="-122"/>
              <a:ea typeface="黑体" pitchFamily="2" charset="-122"/>
            </a:endParaRPr>
          </a:p>
          <a:p>
            <a:pPr>
              <a:lnSpc>
                <a:spcPct val="170000"/>
              </a:lnSpc>
            </a:pPr>
            <a:r>
              <a:rPr lang="ja-JP" altLang="en-US" dirty="0" smtClean="0"/>
              <a:t> </a:t>
            </a:r>
            <a:endParaRPr lang="ja-JP" altLang="en-US" dirty="0"/>
          </a:p>
        </p:txBody>
      </p:sp>
      <p:pic>
        <p:nvPicPr>
          <p:cNvPr id="3" name="Picture 2"/>
          <p:cNvPicPr>
            <a:picLocks noChangeAspect="1" noChangeArrowheads="1"/>
          </p:cNvPicPr>
          <p:nvPr/>
        </p:nvPicPr>
        <p:blipFill>
          <a:blip r:embed="rId2">
            <a:lum bright="-48000" contrast="72000"/>
          </a:blip>
          <a:srcRect/>
          <a:stretch>
            <a:fillRect/>
          </a:stretch>
        </p:blipFill>
        <p:spPr bwMode="auto">
          <a:xfrm>
            <a:off x="2571736" y="2214554"/>
            <a:ext cx="4273350" cy="3490906"/>
          </a:xfrm>
          <a:prstGeom prst="rect">
            <a:avLst/>
          </a:prstGeom>
          <a:noFill/>
          <a:ln w="9525">
            <a:noFill/>
            <a:miter lim="800000"/>
            <a:headEnd/>
            <a:tailEnd/>
          </a:ln>
          <a:effectLst/>
        </p:spPr>
      </p:pic>
      <p:sp>
        <p:nvSpPr>
          <p:cNvPr id="4" name="Text Box 3"/>
          <p:cNvSpPr txBox="1">
            <a:spLocks noChangeArrowheads="1"/>
          </p:cNvSpPr>
          <p:nvPr/>
        </p:nvSpPr>
        <p:spPr bwMode="auto">
          <a:xfrm>
            <a:off x="571472" y="5786454"/>
            <a:ext cx="8153400" cy="519113"/>
          </a:xfrm>
          <a:prstGeom prst="rect">
            <a:avLst/>
          </a:prstGeom>
          <a:noFill/>
          <a:ln w="9525">
            <a:noFill/>
            <a:miter lim="800000"/>
            <a:headEnd/>
            <a:tailEnd/>
          </a:ln>
          <a:effectLst/>
        </p:spPr>
        <p:txBody>
          <a:bodyPr>
            <a:spAutoFit/>
          </a:bodyPr>
          <a:lstStyle/>
          <a:p>
            <a:r>
              <a:rPr lang="zh-CN" altLang="en-US" sz="2800" dirty="0">
                <a:solidFill>
                  <a:srgbClr val="660066"/>
                </a:solidFill>
                <a:latin typeface="黑体" pitchFamily="2" charset="-122"/>
                <a:ea typeface="黑体" pitchFamily="2" charset="-122"/>
              </a:rPr>
              <a:t>疲劳曲线显示载荷与载荷反复次数之间的相互作用</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Text Box 4"/>
          <p:cNvSpPr txBox="1">
            <a:spLocks noChangeArrowheads="1"/>
          </p:cNvSpPr>
          <p:nvPr/>
        </p:nvSpPr>
        <p:spPr bwMode="auto">
          <a:xfrm>
            <a:off x="611188" y="765175"/>
            <a:ext cx="8075612" cy="4339650"/>
          </a:xfrm>
          <a:prstGeom prst="rect">
            <a:avLst/>
          </a:prstGeom>
          <a:noFill/>
          <a:ln w="9525">
            <a:noFill/>
            <a:miter lim="800000"/>
            <a:headEnd/>
            <a:tailEnd/>
          </a:ln>
          <a:effectLst/>
        </p:spPr>
        <p:txBody>
          <a:bodyPr>
            <a:spAutoFit/>
          </a:bodyPr>
          <a:lstStyle/>
          <a:p>
            <a:pPr>
              <a:lnSpc>
                <a:spcPct val="200000"/>
              </a:lnSpc>
            </a:pPr>
            <a:r>
              <a:rPr lang="zh-CN" altLang="en-US" dirty="0"/>
              <a:t>    </a:t>
            </a:r>
            <a:r>
              <a:rPr lang="zh-CN" altLang="en-US" sz="3200" dirty="0">
                <a:latin typeface="黑体" pitchFamily="2" charset="-122"/>
                <a:ea typeface="黑体" pitchFamily="2" charset="-122"/>
              </a:rPr>
              <a:t>骨的疲劳过程不仅仅受到载荷强度和反复次数的影响，还受到载荷频率的影响。</a:t>
            </a:r>
          </a:p>
          <a:p>
            <a:pPr>
              <a:lnSpc>
                <a:spcPct val="200000"/>
              </a:lnSpc>
            </a:pPr>
            <a:endParaRPr lang="zh-CN" altLang="en-US" sz="1000" dirty="0">
              <a:latin typeface="黑体" pitchFamily="2" charset="-122"/>
              <a:ea typeface="黑体" pitchFamily="2" charset="-122"/>
            </a:endParaRPr>
          </a:p>
          <a:p>
            <a:pPr>
              <a:lnSpc>
                <a:spcPct val="200000"/>
              </a:lnSpc>
            </a:pPr>
            <a:r>
              <a:rPr lang="zh-CN" altLang="en-US" sz="3200" dirty="0">
                <a:latin typeface="黑体" pitchFamily="2" charset="-122"/>
                <a:ea typeface="黑体" pitchFamily="2" charset="-122"/>
              </a:rPr>
              <a:t> </a:t>
            </a:r>
            <a:r>
              <a:rPr lang="zh-CN" altLang="en-US" sz="3200" dirty="0" smtClean="0">
                <a:latin typeface="黑体" pitchFamily="2" charset="-122"/>
                <a:ea typeface="黑体" pitchFamily="2" charset="-122"/>
              </a:rPr>
              <a:t>体内</a:t>
            </a:r>
            <a:r>
              <a:rPr lang="zh-CN" altLang="en-US" sz="3200" dirty="0">
                <a:latin typeface="黑体" pitchFamily="2" charset="-122"/>
                <a:ea typeface="黑体" pitchFamily="2" charset="-122"/>
              </a:rPr>
              <a:t>骨具有自我修复能力，只有在骨重建不足以弥补骨疲劳损伤才发生骨折。</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6453</TotalTime>
  <Words>2694</Words>
  <Application>Microsoft Office PowerPoint</Application>
  <PresentationFormat>全屏显示(4:3)</PresentationFormat>
  <Paragraphs>220</Paragraphs>
  <Slides>180</Slides>
  <Notes>0</Notes>
  <HiddenSlides>0</HiddenSlides>
  <MMClips>1</MMClips>
  <ScaleCrop>false</ScaleCrop>
  <HeadingPairs>
    <vt:vector size="4" baseType="variant">
      <vt:variant>
        <vt:lpstr>主题</vt:lpstr>
      </vt:variant>
      <vt:variant>
        <vt:i4>1</vt:i4>
      </vt:variant>
      <vt:variant>
        <vt:lpstr>幻灯片标题</vt:lpstr>
      </vt:variant>
      <vt:variant>
        <vt:i4>180</vt:i4>
      </vt:variant>
    </vt:vector>
  </HeadingPairs>
  <TitlesOfParts>
    <vt:vector size="181"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Gang Cheng</dc:creator>
  <cp:lastModifiedBy>Gang Cheng</cp:lastModifiedBy>
  <cp:revision>282</cp:revision>
  <dcterms:created xsi:type="dcterms:W3CDTF">2017-06-02T18:09:46Z</dcterms:created>
  <dcterms:modified xsi:type="dcterms:W3CDTF">2019-05-12T06:57:18Z</dcterms:modified>
</cp:coreProperties>
</file>